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9"/>
  </p:notesMasterIdLst>
  <p:sldIdLst>
    <p:sldId id="405" r:id="rId2"/>
    <p:sldId id="324" r:id="rId3"/>
    <p:sldId id="406" r:id="rId4"/>
    <p:sldId id="325" r:id="rId5"/>
    <p:sldId id="342" r:id="rId6"/>
    <p:sldId id="328" r:id="rId7"/>
    <p:sldId id="391" r:id="rId8"/>
    <p:sldId id="392" r:id="rId9"/>
    <p:sldId id="394" r:id="rId10"/>
    <p:sldId id="408" r:id="rId11"/>
    <p:sldId id="329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271" r:id="rId20"/>
    <p:sldId id="340" r:id="rId21"/>
    <p:sldId id="341" r:id="rId22"/>
    <p:sldId id="272" r:id="rId23"/>
    <p:sldId id="270" r:id="rId24"/>
    <p:sldId id="268" r:id="rId25"/>
    <p:sldId id="273" r:id="rId26"/>
    <p:sldId id="275" r:id="rId27"/>
    <p:sldId id="277" r:id="rId28"/>
    <p:sldId id="279" r:id="rId29"/>
    <p:sldId id="280" r:id="rId30"/>
    <p:sldId id="298" r:id="rId31"/>
    <p:sldId id="281" r:id="rId32"/>
    <p:sldId id="282" r:id="rId33"/>
    <p:sldId id="283" r:id="rId34"/>
    <p:sldId id="319" r:id="rId35"/>
    <p:sldId id="284" r:id="rId36"/>
    <p:sldId id="285" r:id="rId37"/>
    <p:sldId id="347" r:id="rId38"/>
    <p:sldId id="287" r:id="rId39"/>
    <p:sldId id="278" r:id="rId40"/>
    <p:sldId id="350" r:id="rId41"/>
    <p:sldId id="351" r:id="rId42"/>
    <p:sldId id="352" r:id="rId43"/>
    <p:sldId id="386" r:id="rId44"/>
    <p:sldId id="387" r:id="rId45"/>
    <p:sldId id="388" r:id="rId46"/>
    <p:sldId id="390" r:id="rId47"/>
    <p:sldId id="384" r:id="rId48"/>
    <p:sldId id="343" r:id="rId49"/>
    <p:sldId id="385" r:id="rId50"/>
    <p:sldId id="344" r:id="rId51"/>
    <p:sldId id="345" r:id="rId52"/>
    <p:sldId id="346" r:id="rId53"/>
    <p:sldId id="353" r:id="rId54"/>
    <p:sldId id="355" r:id="rId55"/>
    <p:sldId id="310" r:id="rId56"/>
    <p:sldId id="311" r:id="rId57"/>
    <p:sldId id="297" r:id="rId58"/>
    <p:sldId id="306" r:id="rId59"/>
    <p:sldId id="409" r:id="rId60"/>
    <p:sldId id="356" r:id="rId61"/>
    <p:sldId id="380" r:id="rId62"/>
    <p:sldId id="404" r:id="rId63"/>
    <p:sldId id="357" r:id="rId64"/>
    <p:sldId id="360" r:id="rId65"/>
    <p:sldId id="361" r:id="rId66"/>
    <p:sldId id="358" r:id="rId67"/>
    <p:sldId id="403" r:id="rId68"/>
    <p:sldId id="383" r:id="rId69"/>
    <p:sldId id="381" r:id="rId70"/>
    <p:sldId id="362" r:id="rId71"/>
    <p:sldId id="364" r:id="rId72"/>
    <p:sldId id="367" r:id="rId73"/>
    <p:sldId id="400" r:id="rId74"/>
    <p:sldId id="401" r:id="rId75"/>
    <p:sldId id="396" r:id="rId76"/>
    <p:sldId id="398" r:id="rId77"/>
    <p:sldId id="399" r:id="rId78"/>
    <p:sldId id="372" r:id="rId79"/>
    <p:sldId id="402" r:id="rId80"/>
    <p:sldId id="375" r:id="rId81"/>
    <p:sldId id="373" r:id="rId82"/>
    <p:sldId id="395" r:id="rId83"/>
    <p:sldId id="376" r:id="rId84"/>
    <p:sldId id="377" r:id="rId85"/>
    <p:sldId id="378" r:id="rId86"/>
    <p:sldId id="301" r:id="rId87"/>
    <p:sldId id="407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69" d="100"/>
          <a:sy n="69" d="100"/>
        </p:scale>
        <p:origin x="-142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AF155-DE49-4C4C-BC7C-D375E113C2CD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3A128-DEC3-44E3-BEAB-52499F73D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5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rebral_crus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Hemiparesis" TargetMode="External"/><Relationship Id="rId5" Type="http://schemas.openxmlformats.org/officeDocument/2006/relationships/hyperlink" Target="https://en.wikipedia.org/wiki/Corticobulbar_tract" TargetMode="External"/><Relationship Id="rId4" Type="http://schemas.openxmlformats.org/officeDocument/2006/relationships/hyperlink" Target="https://en.wikipedia.org/wiki/Corticospinal_trac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Tumors are able to </a:t>
            </a:r>
            <a:r>
              <a:rPr lang="en-US" b="1" dirty="0" smtClean="0"/>
              <a:t>spread through the CSF </a:t>
            </a:r>
            <a:r>
              <a:rPr lang="en-US" dirty="0" smtClean="0"/>
              <a:t>if they encroach upon the subarachnoid space, and thus may be associated with implantation along the brain and spinal cord at a distance from the original tumor 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A128-DEC3-44E3-BEAB-52499F73D6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2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A128-DEC3-44E3-BEAB-52499F73D6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20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A128-DEC3-44E3-BEAB-52499F73D6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1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</a:t>
            </a:r>
            <a:r>
              <a:rPr lang="en-US" dirty="0" err="1" smtClean="0"/>
              <a:t>surcumscribed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A128-DEC3-44E3-BEAB-52499F73D66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1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arise next to the </a:t>
            </a:r>
            <a:r>
              <a:rPr lang="en-US" b="1" dirty="0" err="1" smtClean="0"/>
              <a:t>ependyma</a:t>
            </a:r>
            <a:r>
              <a:rPr lang="en-US" b="1" dirty="0" smtClean="0"/>
              <a:t>-lined ventricular </a:t>
            </a:r>
            <a:r>
              <a:rPr lang="en-US" b="1" dirty="0" err="1" smtClean="0"/>
              <a:t>system</a:t>
            </a:r>
            <a:r>
              <a:rPr lang="en-US" dirty="0" err="1" smtClean="0"/>
              <a:t>.including</a:t>
            </a:r>
            <a:r>
              <a:rPr lang="en-US" dirty="0" smtClean="0"/>
              <a:t> the obliterated central canal of the spinal cord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A128-DEC3-44E3-BEAB-52499F73D6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83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Tumor growing into the fourth ventricle, distorting, compressing, and infiltrating surrounding structures.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A128-DEC3-44E3-BEAB-52499F73D66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CNS may be involved in advanced systemic </a:t>
            </a:r>
            <a:r>
              <a:rPr lang="en-US" dirty="0" err="1" smtClean="0"/>
              <a:t>haemotolymphoid</a:t>
            </a:r>
            <a:r>
              <a:rPr lang="en-US" dirty="0" smtClean="0"/>
              <a:t> neoplasms. NHL (e.g. </a:t>
            </a:r>
            <a:r>
              <a:rPr lang="en-US" dirty="0" err="1" smtClean="0"/>
              <a:t>Burkitt</a:t>
            </a:r>
            <a:r>
              <a:rPr lang="en-US" dirty="0" smtClean="0"/>
              <a:t>), Hodgkin disease, </a:t>
            </a:r>
            <a:r>
              <a:rPr lang="en-US" dirty="0" err="1" smtClean="0"/>
              <a:t>plasmacytoma</a:t>
            </a:r>
            <a:r>
              <a:rPr lang="en-US" dirty="0" smtClean="0"/>
              <a:t> or myeloma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A128-DEC3-44E3-BEAB-52499F73D66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20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compression of the contralateral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erebral crus"/>
              </a:rPr>
              <a:t>cerebral crus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containing descending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rticospinal tract"/>
              </a:rPr>
              <a:t>corticospinal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some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rticobulbar tract"/>
              </a:rPr>
              <a:t>corticobulbar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tract fibers. This leads to Ipsilateral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emiparesis"/>
              </a:rPr>
              <a:t>hemiparesis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reference to the herniation and contralateral hemiparesis with reference to the cerebral crus.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A128-DEC3-44E3-BEAB-52499F73D660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90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Can be dramatic if a lumbar puncture is done with an undiagnosed mass lesion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A128-DEC3-44E3-BEAB-52499F73D660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0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3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6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0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9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4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3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2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4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1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0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48FF3-4A45-433E-9B08-E09AC65C55C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C60B0-E058-42E6-B64C-4703E5AF01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2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ramen_magnu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Tumours of central nervous system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Increased intracranial pressure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            </a:t>
            </a:r>
            <a:r>
              <a:rPr lang="en-US" dirty="0" err="1" smtClean="0"/>
              <a:t>Dr</a:t>
            </a:r>
            <a:r>
              <a:rPr lang="en-US" dirty="0" smtClean="0"/>
              <a:t> H </a:t>
            </a:r>
            <a:r>
              <a:rPr lang="en-US" dirty="0"/>
              <a:t>Silva </a:t>
            </a:r>
            <a:endParaRPr lang="en-US" dirty="0" smtClean="0"/>
          </a:p>
          <a:p>
            <a:r>
              <a:rPr lang="en-US" dirty="0" smtClean="0"/>
              <a:t>			</a:t>
            </a:r>
            <a:r>
              <a:rPr lang="en-US" dirty="0" err="1" smtClean="0"/>
              <a:t>Dept</a:t>
            </a:r>
            <a:r>
              <a:rPr lang="en-US" dirty="0" smtClean="0"/>
              <a:t> </a:t>
            </a:r>
            <a:r>
              <a:rPr lang="en-US" dirty="0"/>
              <a:t>of Pathology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1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Other tumours of the CNS</a:t>
            </a:r>
            <a:endParaRPr lang="en-AU" altLang="en-US" dirty="0" smtClean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Meninges - Meningioma</a:t>
            </a:r>
          </a:p>
          <a:p>
            <a:pPr eaLnBrk="1" hangingPunct="1"/>
            <a:r>
              <a:rPr lang="en-US" altLang="en-US" dirty="0" err="1" smtClean="0"/>
              <a:t>Hamopoietic</a:t>
            </a:r>
            <a:r>
              <a:rPr lang="en-US" altLang="en-US" dirty="0" smtClean="0"/>
              <a:t> tissue - Lymphoma</a:t>
            </a:r>
          </a:p>
          <a:p>
            <a:pPr eaLnBrk="1" hangingPunct="1"/>
            <a:r>
              <a:rPr lang="en-US" altLang="en-US" dirty="0" smtClean="0"/>
              <a:t>Germ cell tumours</a:t>
            </a:r>
          </a:p>
          <a:p>
            <a:pPr eaLnBrk="1" hangingPunct="1"/>
            <a:r>
              <a:rPr lang="en-US" altLang="en-US" dirty="0" err="1" smtClean="0"/>
              <a:t>Sellar</a:t>
            </a:r>
            <a:r>
              <a:rPr lang="en-US" altLang="en-US" dirty="0" smtClean="0"/>
              <a:t> region tumours - </a:t>
            </a:r>
            <a:r>
              <a:rPr lang="en-US" altLang="en-US" dirty="0" err="1" smtClean="0"/>
              <a:t>Craniopharyngioma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Peripheral nerves - Schwannoma, </a:t>
            </a:r>
            <a:r>
              <a:rPr lang="en-US" altLang="en-US" dirty="0" err="1" smtClean="0"/>
              <a:t>neurofibroma</a:t>
            </a:r>
            <a:endParaRPr lang="en-US" altLang="en-US" dirty="0" smtClean="0"/>
          </a:p>
          <a:p>
            <a:pPr eaLnBrk="1" hangingPunct="1">
              <a:buFont typeface="Arial" charset="0"/>
              <a:buNone/>
            </a:pPr>
            <a:r>
              <a:rPr lang="en-US" altLang="en-US" dirty="0" smtClean="0"/>
              <a:t> </a:t>
            </a:r>
          </a:p>
          <a:p>
            <a:pPr eaLnBrk="1" hangingPunct="1">
              <a:buFont typeface="Arial" charset="0"/>
              <a:buNone/>
            </a:pPr>
            <a:r>
              <a:rPr lang="en-US" altLang="en-US" dirty="0" smtClean="0"/>
              <a:t>				</a:t>
            </a:r>
          </a:p>
          <a:p>
            <a:pPr eaLnBrk="1" hangingPunct="1"/>
            <a:endParaRPr lang="en-AU" altLang="en-US" dirty="0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FB8B3F-5CB0-43DE-A557-C95AB79ED5E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4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CNS tumour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Incorporate </a:t>
            </a:r>
            <a:r>
              <a:rPr lang="en-US" b="1" dirty="0" smtClean="0"/>
              <a:t>histologic </a:t>
            </a:r>
            <a:r>
              <a:rPr lang="en-US" dirty="0"/>
              <a:t>and </a:t>
            </a:r>
            <a:r>
              <a:rPr lang="en-US" b="1" dirty="0" smtClean="0"/>
              <a:t>biological</a:t>
            </a:r>
            <a:r>
              <a:rPr lang="en-US" dirty="0" smtClean="0"/>
              <a:t> features</a:t>
            </a:r>
            <a:r>
              <a:rPr lang="en-US" dirty="0"/>
              <a:t>, combined with newer </a:t>
            </a:r>
            <a:r>
              <a:rPr lang="en-US" b="1" dirty="0"/>
              <a:t>molecular analyses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Currently used is the World </a:t>
            </a:r>
            <a:r>
              <a:rPr lang="en-US" dirty="0"/>
              <a:t>Health Organization</a:t>
            </a:r>
          </a:p>
          <a:p>
            <a:pPr marL="0" indent="0">
              <a:buNone/>
            </a:pPr>
            <a:r>
              <a:rPr lang="en-US" dirty="0"/>
              <a:t>(WHO) </a:t>
            </a:r>
            <a:r>
              <a:rPr lang="en-US" dirty="0" smtClean="0"/>
              <a:t>classification.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Beyond the scope of this lecture!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liomas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most common group of primary brain </a:t>
            </a:r>
            <a:r>
              <a:rPr lang="en-US" dirty="0" smtClean="0"/>
              <a:t>tumors. </a:t>
            </a:r>
          </a:p>
          <a:p>
            <a:pPr marL="0" indent="0">
              <a:buNone/>
            </a:pPr>
            <a:r>
              <a:rPr lang="en-US" dirty="0" smtClean="0"/>
              <a:t>Include</a:t>
            </a:r>
          </a:p>
          <a:p>
            <a:r>
              <a:rPr lang="en-US" dirty="0" smtClean="0"/>
              <a:t> </a:t>
            </a:r>
            <a:r>
              <a:rPr lang="en-US" i="1" dirty="0" err="1" smtClean="0"/>
              <a:t>Astrocytomas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i="1" dirty="0" err="1" smtClean="0"/>
              <a:t>Oligodendrogliomas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i="1" dirty="0" err="1"/>
              <a:t>E</a:t>
            </a:r>
            <a:r>
              <a:rPr lang="en-US" i="1" dirty="0" err="1" smtClean="0"/>
              <a:t>pendymomas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19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 of glial tumours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arise from a progenitor cell that preferentially differentiates down one of the cellular lineages.</a:t>
            </a:r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no </a:t>
            </a:r>
            <a:r>
              <a:rPr lang="en-US" dirty="0" smtClean="0"/>
              <a:t>longer thought </a:t>
            </a:r>
            <a:r>
              <a:rPr lang="en-US" dirty="0"/>
              <a:t>that these tumors derive from their specific, </a:t>
            </a:r>
            <a:r>
              <a:rPr lang="en-US" dirty="0" smtClean="0"/>
              <a:t>mature cell </a:t>
            </a:r>
            <a:r>
              <a:rPr lang="en-US" dirty="0"/>
              <a:t>types (astrocytes, oligodendrocytes, and ependymal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Astrocytoma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Usually found in the </a:t>
            </a:r>
            <a:r>
              <a:rPr lang="en-US" b="1" dirty="0" smtClean="0"/>
              <a:t>cerebral hemispheres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They </a:t>
            </a:r>
            <a:r>
              <a:rPr lang="en-US" dirty="0"/>
              <a:t>may also occur in the </a:t>
            </a:r>
            <a:r>
              <a:rPr lang="en-US" dirty="0" smtClean="0"/>
              <a:t>cerebellum, brainstem</a:t>
            </a:r>
            <a:r>
              <a:rPr lang="en-US" dirty="0"/>
              <a:t>, or spinal </a:t>
            </a:r>
            <a:r>
              <a:rPr lang="en-US" dirty="0" smtClean="0"/>
              <a:t>cord.</a:t>
            </a:r>
          </a:p>
          <a:p>
            <a:r>
              <a:rPr lang="en-US" dirty="0" smtClean="0"/>
              <a:t>Often  </a:t>
            </a:r>
            <a:r>
              <a:rPr lang="en-US" dirty="0"/>
              <a:t>in the fourth </a:t>
            </a:r>
            <a:r>
              <a:rPr lang="en-US" dirty="0" smtClean="0"/>
              <a:t>to sixth </a:t>
            </a:r>
            <a:r>
              <a:rPr lang="en-US" dirty="0"/>
              <a:t>decades.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339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Grading- </a:t>
            </a:r>
            <a:br>
              <a:rPr lang="en-US" dirty="0" smtClean="0"/>
            </a:br>
            <a:r>
              <a:rPr lang="en-US" dirty="0" smtClean="0"/>
              <a:t>Infiltrating Astrocytomas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Diffuse</a:t>
            </a:r>
            <a:r>
              <a:rPr lang="en-US" i="1" dirty="0" smtClean="0"/>
              <a:t> astrocytoma </a:t>
            </a:r>
            <a:r>
              <a:rPr lang="en-US" dirty="0"/>
              <a:t>(grade II/IV) </a:t>
            </a:r>
            <a:endParaRPr lang="en-US" dirty="0" smtClean="0"/>
          </a:p>
          <a:p>
            <a:r>
              <a:rPr lang="en-US" b="1" i="1" dirty="0" smtClean="0"/>
              <a:t>Anaplastic</a:t>
            </a:r>
            <a:r>
              <a:rPr lang="en-US" i="1" dirty="0" smtClean="0"/>
              <a:t> </a:t>
            </a:r>
            <a:r>
              <a:rPr lang="en-US" i="1" dirty="0"/>
              <a:t>astrocytoma </a:t>
            </a:r>
            <a:r>
              <a:rPr lang="en-US" dirty="0"/>
              <a:t>(</a:t>
            </a:r>
            <a:r>
              <a:rPr lang="en-US" dirty="0" smtClean="0"/>
              <a:t>grade III/IV)</a:t>
            </a:r>
          </a:p>
          <a:p>
            <a:r>
              <a:rPr lang="en-US" b="1" i="1" dirty="0" smtClean="0"/>
              <a:t>Glioblastoma</a:t>
            </a:r>
            <a:r>
              <a:rPr lang="en-US" i="1" dirty="0" smtClean="0"/>
              <a:t> </a:t>
            </a:r>
            <a:r>
              <a:rPr lang="en-US" dirty="0"/>
              <a:t>(grade IV/IV). 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There are no WHO grade1 infiltrating astrocytomas. </a:t>
            </a:r>
          </a:p>
          <a:p>
            <a:pPr marL="0" indent="0">
              <a:buNone/>
            </a:pPr>
            <a:r>
              <a:rPr lang="en-US" dirty="0" smtClean="0"/>
              <a:t>(Grade 1 is confined to localized non infiltrating tumours.)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4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534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39" y="13855"/>
            <a:ext cx="446512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24400" y="4114800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Diffuse astrocytoma. </a:t>
            </a:r>
            <a:endParaRPr lang="en-US" b="1" dirty="0" smtClean="0"/>
          </a:p>
          <a:p>
            <a:r>
              <a:rPr lang="en-US" b="1" dirty="0" smtClean="0"/>
              <a:t>A</a:t>
            </a:r>
            <a:r>
              <a:rPr lang="en-US" b="1" dirty="0"/>
              <a:t>, </a:t>
            </a:r>
            <a:r>
              <a:rPr lang="en-US" dirty="0"/>
              <a:t>The right frontal tumor has </a:t>
            </a:r>
            <a:r>
              <a:rPr lang="en-US" dirty="0" smtClean="0"/>
              <a:t>expanded gyri</a:t>
            </a:r>
            <a:r>
              <a:rPr lang="en-US" dirty="0"/>
              <a:t>, which led to flattening </a:t>
            </a:r>
            <a:r>
              <a:rPr lang="en-US" i="1" dirty="0"/>
              <a:t>(arrows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dirty="0"/>
              <a:t>B, </a:t>
            </a:r>
            <a:r>
              <a:rPr lang="en-US" dirty="0"/>
              <a:t>There is bilateral expansion of the</a:t>
            </a:r>
          </a:p>
          <a:p>
            <a:r>
              <a:rPr lang="en-US" dirty="0"/>
              <a:t>septum </a:t>
            </a:r>
            <a:r>
              <a:rPr lang="en-US" dirty="0" err="1"/>
              <a:t>pellucidum</a:t>
            </a:r>
            <a:r>
              <a:rPr lang="en-US" dirty="0"/>
              <a:t> by gray, glassy </a:t>
            </a:r>
            <a:r>
              <a:rPr lang="en-US" dirty="0" smtClean="0"/>
              <a:t>tumor.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096000" y="1981200"/>
            <a:ext cx="571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Diffuse astrocytomas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0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Macroscopy</a:t>
            </a:r>
          </a:p>
          <a:p>
            <a:pPr marL="0" indent="0">
              <a:buNone/>
            </a:pPr>
            <a:r>
              <a:rPr lang="en-US" dirty="0" smtClean="0"/>
              <a:t>Poorly </a:t>
            </a:r>
            <a:r>
              <a:rPr lang="en-US" dirty="0"/>
              <a:t>defined, gray, </a:t>
            </a:r>
            <a:r>
              <a:rPr lang="en-US" dirty="0" smtClean="0"/>
              <a:t>infiltrative tumors </a:t>
            </a:r>
            <a:r>
              <a:rPr lang="en-US" dirty="0"/>
              <a:t>that expand and distort the invaded </a:t>
            </a:r>
            <a:r>
              <a:rPr lang="en-US" dirty="0" smtClean="0"/>
              <a:t>brain.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ize range from </a:t>
            </a:r>
            <a:r>
              <a:rPr lang="en-US" dirty="0"/>
              <a:t>a few centimeters to </a:t>
            </a:r>
            <a:r>
              <a:rPr lang="en-US" dirty="0" smtClean="0"/>
              <a:t>large lesions.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cut surface </a:t>
            </a:r>
            <a:r>
              <a:rPr lang="en-US" dirty="0" smtClean="0"/>
              <a:t>of the tumor is firm , </a:t>
            </a:r>
            <a:r>
              <a:rPr lang="en-US" dirty="0"/>
              <a:t>soft </a:t>
            </a:r>
            <a:r>
              <a:rPr lang="en-US" dirty="0" smtClean="0"/>
              <a:t>or gelatinous.</a:t>
            </a:r>
          </a:p>
          <a:p>
            <a:pPr marL="0" indent="0">
              <a:buNone/>
            </a:pPr>
            <a:r>
              <a:rPr lang="en-US" dirty="0" smtClean="0"/>
              <a:t>Cystic  degeneration </a:t>
            </a:r>
            <a:r>
              <a:rPr lang="en-US" dirty="0"/>
              <a:t>may be seen.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683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2578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ellular density  </a:t>
            </a:r>
            <a:r>
              <a:rPr lang="en-US" b="1" dirty="0"/>
              <a:t>is greater </a:t>
            </a:r>
            <a:r>
              <a:rPr lang="en-US" dirty="0"/>
              <a:t>than normal white matter. </a:t>
            </a:r>
            <a:endParaRPr lang="en-US" dirty="0" smtClean="0"/>
          </a:p>
          <a:p>
            <a:r>
              <a:rPr lang="en-US" dirty="0" smtClean="0"/>
              <a:t>Between </a:t>
            </a:r>
            <a:r>
              <a:rPr lang="en-US" dirty="0"/>
              <a:t>the </a:t>
            </a:r>
            <a:r>
              <a:rPr lang="en-US" dirty="0" smtClean="0"/>
              <a:t>tumor cell </a:t>
            </a:r>
            <a:r>
              <a:rPr lang="en-US" dirty="0"/>
              <a:t>nuclei there is an extensive </a:t>
            </a:r>
            <a:r>
              <a:rPr lang="en-US" dirty="0" smtClean="0"/>
              <a:t>felt  work </a:t>
            </a:r>
            <a:r>
              <a:rPr lang="en-US" dirty="0"/>
              <a:t>of fine, </a:t>
            </a:r>
            <a:r>
              <a:rPr lang="en-US" dirty="0" smtClean="0"/>
              <a:t>astrocytic </a:t>
            </a:r>
            <a:r>
              <a:rPr lang="en-US" dirty="0"/>
              <a:t>processes that create a </a:t>
            </a:r>
            <a:r>
              <a:rPr lang="en-US" b="1" dirty="0"/>
              <a:t>fibrillary background </a:t>
            </a:r>
            <a:r>
              <a:rPr lang="en-US" dirty="0"/>
              <a:t>appearance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Nuclear </a:t>
            </a:r>
            <a:r>
              <a:rPr lang="en-US" b="1" dirty="0" err="1" smtClean="0"/>
              <a:t>pleomorphism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b="1" dirty="0" smtClean="0"/>
              <a:t>transition</a:t>
            </a:r>
            <a:r>
              <a:rPr lang="en-US" dirty="0" smtClean="0"/>
              <a:t> </a:t>
            </a:r>
            <a:r>
              <a:rPr lang="en-US" dirty="0"/>
              <a:t>between neoplastic and normal tissue is </a:t>
            </a:r>
            <a:r>
              <a:rPr lang="en-US" b="1" dirty="0" smtClean="0"/>
              <a:t>indistinct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381000"/>
            <a:ext cx="5437909" cy="398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57200" y="228600"/>
            <a:ext cx="3008313" cy="5897563"/>
          </a:xfrm>
        </p:spPr>
        <p:txBody>
          <a:bodyPr>
            <a:noAutofit/>
          </a:bodyPr>
          <a:lstStyle/>
          <a:p>
            <a:r>
              <a:rPr lang="en-US" sz="2000" b="1" dirty="0"/>
              <a:t>cellular </a:t>
            </a:r>
            <a:r>
              <a:rPr lang="en-US" sz="2000" b="1" dirty="0" smtClean="0"/>
              <a:t>density  </a:t>
            </a:r>
            <a:r>
              <a:rPr lang="en-US" sz="2000" b="1" dirty="0"/>
              <a:t>is greater </a:t>
            </a:r>
            <a:r>
              <a:rPr lang="en-US" sz="2000" dirty="0"/>
              <a:t>than normal white matter. </a:t>
            </a:r>
            <a:endParaRPr lang="en-US" sz="2000" dirty="0" smtClean="0"/>
          </a:p>
          <a:p>
            <a:r>
              <a:rPr lang="en-US" sz="2000" b="1" dirty="0" smtClean="0"/>
              <a:t>fibrillary </a:t>
            </a:r>
            <a:r>
              <a:rPr lang="en-US" sz="2000" b="1" dirty="0"/>
              <a:t>background </a:t>
            </a:r>
            <a:r>
              <a:rPr lang="en-US" sz="2000" dirty="0"/>
              <a:t>appearance</a:t>
            </a:r>
            <a:r>
              <a:rPr lang="en-US" sz="2000" dirty="0" smtClean="0"/>
              <a:t>.</a:t>
            </a:r>
          </a:p>
          <a:p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620491" y="3519055"/>
            <a:ext cx="435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Diffuse astrocytoma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67000"/>
            <a:ext cx="3352800" cy="446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7800" y="5486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Normal  white matter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800600" y="54864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Difficult to differentiate!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cs typeface="Calibri" pitchFamily="34" charset="0"/>
              </a:rPr>
              <a:t>Learning outcomes</a:t>
            </a:r>
            <a:endParaRPr lang="en-AU" alt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cs typeface="Calibri" pitchFamily="34" charset="0"/>
              </a:rPr>
              <a:t>Classify CNS tumours.</a:t>
            </a:r>
          </a:p>
          <a:p>
            <a:pPr eaLnBrk="1" hangingPunct="1"/>
            <a:r>
              <a:rPr lang="en-US" altLang="en-US" dirty="0" smtClean="0">
                <a:cs typeface="Calibri" pitchFamily="34" charset="0"/>
              </a:rPr>
              <a:t>Outline the morphology of common tumours of the CNS.</a:t>
            </a:r>
          </a:p>
          <a:p>
            <a:pPr eaLnBrk="1" hangingPunct="1"/>
            <a:endParaRPr lang="en-US" altLang="en-US" dirty="0">
              <a:cs typeface="Calibri" pitchFamily="34" charset="0"/>
            </a:endParaRPr>
          </a:p>
          <a:p>
            <a:pPr eaLnBrk="1" hangingPunct="1"/>
            <a:r>
              <a:rPr lang="en-US" altLang="en-US" dirty="0" smtClean="0">
                <a:cs typeface="Calibri" pitchFamily="34" charset="0"/>
              </a:rPr>
              <a:t>Name  the causes of raised ICP.</a:t>
            </a:r>
          </a:p>
          <a:p>
            <a:pPr eaLnBrk="1" hangingPunct="1"/>
            <a:r>
              <a:rPr lang="en-US" altLang="en-US" dirty="0" smtClean="0">
                <a:cs typeface="Calibri" pitchFamily="34" charset="0"/>
              </a:rPr>
              <a:t>Outline the effects of raised ICP.</a:t>
            </a:r>
          </a:p>
          <a:p>
            <a:pPr eaLnBrk="1" hangingPunct="1">
              <a:buFont typeface="Arial" charset="0"/>
              <a:buNone/>
            </a:pPr>
            <a:endParaRPr lang="en-AU" altLang="en-US" dirty="0" smtClean="0">
              <a:solidFill>
                <a:srgbClr val="002060"/>
              </a:solidFill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242FF0-9E07-4314-9770-D732F52F5AF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5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Grading- </a:t>
            </a:r>
            <a:br>
              <a:rPr lang="en-US" dirty="0" smtClean="0"/>
            </a:br>
            <a:r>
              <a:rPr lang="en-US" dirty="0" smtClean="0"/>
              <a:t>infiltrating Astrocytomas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686800" cy="4525963"/>
          </a:xfrm>
        </p:spPr>
        <p:txBody>
          <a:bodyPr/>
          <a:lstStyle/>
          <a:p>
            <a:r>
              <a:rPr lang="en-US" b="1" i="1" dirty="0" smtClean="0"/>
              <a:t>Diffuse</a:t>
            </a:r>
            <a:r>
              <a:rPr lang="en-US" i="1" dirty="0" smtClean="0"/>
              <a:t> astrocytoma </a:t>
            </a:r>
            <a:r>
              <a:rPr lang="en-US" dirty="0"/>
              <a:t>(grade II/IV) </a:t>
            </a:r>
            <a:endParaRPr lang="en-US" dirty="0" smtClean="0"/>
          </a:p>
          <a:p>
            <a:r>
              <a:rPr lang="en-US" b="1" i="1" dirty="0" smtClean="0"/>
              <a:t>Anaplastic</a:t>
            </a:r>
            <a:r>
              <a:rPr lang="en-US" i="1" dirty="0" smtClean="0"/>
              <a:t> </a:t>
            </a:r>
            <a:r>
              <a:rPr lang="en-US" i="1" dirty="0"/>
              <a:t>astrocytoma </a:t>
            </a:r>
            <a:r>
              <a:rPr lang="en-US" dirty="0"/>
              <a:t>(</a:t>
            </a:r>
            <a:r>
              <a:rPr lang="en-US" dirty="0" smtClean="0"/>
              <a:t>grade III/IV)</a:t>
            </a:r>
          </a:p>
          <a:p>
            <a:r>
              <a:rPr lang="en-US" b="1" i="1" dirty="0" smtClean="0"/>
              <a:t>Glioblastoma</a:t>
            </a:r>
            <a:r>
              <a:rPr lang="en-US" i="1" dirty="0" smtClean="0"/>
              <a:t> </a:t>
            </a:r>
            <a:r>
              <a:rPr lang="en-US" dirty="0"/>
              <a:t>(grade IV/IV). 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Anaplastic astrocytomas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Microscopy</a:t>
            </a:r>
          </a:p>
          <a:p>
            <a:r>
              <a:rPr lang="en-US" dirty="0" smtClean="0"/>
              <a:t>A  more </a:t>
            </a:r>
            <a:r>
              <a:rPr lang="en-US" dirty="0"/>
              <a:t>densely cellular </a:t>
            </a:r>
            <a:r>
              <a:rPr lang="en-US" dirty="0" smtClean="0"/>
              <a:t>and </a:t>
            </a:r>
            <a:r>
              <a:rPr lang="en-US" b="1" dirty="0" smtClean="0"/>
              <a:t>greater </a:t>
            </a:r>
            <a:r>
              <a:rPr lang="en-US" b="1" dirty="0"/>
              <a:t>nuclear </a:t>
            </a:r>
            <a:r>
              <a:rPr lang="en-US" b="1" dirty="0" err="1" smtClean="0"/>
              <a:t>pleomorphism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Mitotic </a:t>
            </a:r>
            <a:r>
              <a:rPr lang="en-US" b="1" dirty="0"/>
              <a:t>figures </a:t>
            </a:r>
            <a:r>
              <a:rPr lang="en-US" dirty="0"/>
              <a:t>are </a:t>
            </a:r>
            <a:r>
              <a:rPr lang="en-US" dirty="0" smtClean="0"/>
              <a:t>often observed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9743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10200"/>
            <a:ext cx="5486400" cy="609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Anaplastic astrocytomas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152400" y="5562600"/>
            <a:ext cx="8115300" cy="137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sz="2000" b="1" dirty="0" smtClean="0"/>
              <a:t>Microscopy</a:t>
            </a:r>
          </a:p>
          <a:p>
            <a:r>
              <a:rPr lang="en-US" sz="2000" dirty="0" smtClean="0"/>
              <a:t>A  more </a:t>
            </a:r>
            <a:r>
              <a:rPr lang="en-US" sz="2000" dirty="0"/>
              <a:t>densely cellular </a:t>
            </a:r>
            <a:r>
              <a:rPr lang="en-US" sz="2000" dirty="0" smtClean="0"/>
              <a:t>and </a:t>
            </a:r>
            <a:r>
              <a:rPr lang="en-US" sz="2000" b="1" dirty="0" smtClean="0"/>
              <a:t>greater </a:t>
            </a:r>
            <a:r>
              <a:rPr lang="en-US" sz="2000" b="1" dirty="0"/>
              <a:t>nuclear </a:t>
            </a:r>
            <a:r>
              <a:rPr lang="en-US" sz="2000" b="1" dirty="0" err="1" smtClean="0"/>
              <a:t>pleomorphism</a:t>
            </a:r>
            <a:r>
              <a:rPr lang="en-US" sz="2000" b="1" dirty="0" smtClean="0"/>
              <a:t>.</a:t>
            </a:r>
          </a:p>
          <a:p>
            <a:r>
              <a:rPr lang="en-US" sz="2000" b="1" dirty="0" smtClean="0"/>
              <a:t>Mitotic </a:t>
            </a:r>
            <a:r>
              <a:rPr lang="en-US" sz="2000" b="1" dirty="0"/>
              <a:t>figures </a:t>
            </a:r>
            <a:r>
              <a:rPr lang="en-US" sz="2000" dirty="0"/>
              <a:t>are </a:t>
            </a:r>
            <a:r>
              <a:rPr lang="en-US" sz="2000" dirty="0" smtClean="0"/>
              <a:t>often observed</a:t>
            </a:r>
            <a:r>
              <a:rPr lang="en-US" sz="2000" dirty="0"/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-152400"/>
            <a:ext cx="7887143" cy="580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3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</a:t>
            </a:r>
            <a:r>
              <a:rPr lang="en-US" b="1" dirty="0" smtClean="0"/>
              <a:t>lioblastoma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reviously </a:t>
            </a:r>
            <a:r>
              <a:rPr lang="en-US" dirty="0"/>
              <a:t>called </a:t>
            </a:r>
            <a:r>
              <a:rPr lang="en-US" i="1" dirty="0" smtClean="0"/>
              <a:t>glioblastoma </a:t>
            </a:r>
            <a:r>
              <a:rPr lang="en-US" i="1" dirty="0" err="1" smtClean="0"/>
              <a:t>multiforme</a:t>
            </a:r>
            <a:r>
              <a:rPr lang="en-US" dirty="0" smtClean="0"/>
              <a:t>(GBM)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variation </a:t>
            </a:r>
            <a:r>
              <a:rPr lang="en-US" b="1" dirty="0"/>
              <a:t>in the </a:t>
            </a:r>
            <a:r>
              <a:rPr lang="en-US" b="1" dirty="0" smtClean="0"/>
              <a:t>appearance</a:t>
            </a:r>
            <a:r>
              <a:rPr lang="en-US" dirty="0" smtClean="0"/>
              <a:t> of </a:t>
            </a:r>
            <a:r>
              <a:rPr lang="en-US" dirty="0"/>
              <a:t>the tumor from region to </a:t>
            </a:r>
            <a:r>
              <a:rPr lang="en-US" dirty="0" smtClean="0"/>
              <a:t>region.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smtClean="0"/>
              <a:t>Some </a:t>
            </a:r>
            <a:r>
              <a:rPr lang="en-US" dirty="0"/>
              <a:t>areas are firm and white, others are soft </a:t>
            </a:r>
            <a:r>
              <a:rPr lang="en-US" dirty="0" smtClean="0"/>
              <a:t>and yellow </a:t>
            </a:r>
            <a:r>
              <a:rPr lang="en-US" dirty="0"/>
              <a:t>due to necrosis, and </a:t>
            </a:r>
            <a:r>
              <a:rPr lang="en-US" dirty="0" smtClean="0"/>
              <a:t>some areas show </a:t>
            </a:r>
            <a:r>
              <a:rPr lang="en-US" dirty="0"/>
              <a:t>cystic </a:t>
            </a:r>
            <a:r>
              <a:rPr lang="en-US" dirty="0" smtClean="0"/>
              <a:t>degeneration and </a:t>
            </a:r>
            <a:r>
              <a:rPr lang="en-US" dirty="0"/>
              <a:t>hemorrhage</a:t>
            </a:r>
            <a:r>
              <a:rPr lang="en-US" dirty="0" smtClean="0"/>
              <a:t>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2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56"/>
            <a:ext cx="4648200" cy="591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-1"/>
            <a:ext cx="4495800" cy="391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533400" y="1676400"/>
            <a:ext cx="1066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876800" y="16764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76800" y="43434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</a:t>
            </a:r>
            <a:r>
              <a:rPr lang="en-US" dirty="0" smtClean="0"/>
              <a:t>CT image shows a large mass in the right parietal lobe with “ring” enhancement.</a:t>
            </a:r>
          </a:p>
          <a:p>
            <a:r>
              <a:rPr lang="en-US" b="1" dirty="0" smtClean="0"/>
              <a:t>B) </a:t>
            </a:r>
            <a:r>
              <a:rPr lang="en-US" dirty="0" smtClean="0"/>
              <a:t>Glioblastoma appearing as a necrotic, hemorrhagic, infiltrating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Glioblastoma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Microscopy</a:t>
            </a:r>
          </a:p>
          <a:p>
            <a:pPr marL="0" indent="0">
              <a:buNone/>
            </a:pPr>
            <a:r>
              <a:rPr lang="en-US" dirty="0" smtClean="0"/>
              <a:t>Similar </a:t>
            </a:r>
            <a:r>
              <a:rPr lang="en-US" dirty="0"/>
              <a:t>to anaplastic astrocytoma with the additional </a:t>
            </a:r>
            <a:r>
              <a:rPr lang="en-US" dirty="0" smtClean="0"/>
              <a:t>features.</a:t>
            </a:r>
            <a:endParaRPr lang="en-US" dirty="0"/>
          </a:p>
          <a:p>
            <a:r>
              <a:rPr lang="en-US" b="1" dirty="0" smtClean="0"/>
              <a:t>necrosis</a:t>
            </a:r>
          </a:p>
          <a:p>
            <a:r>
              <a:rPr lang="en-US" b="1" dirty="0" smtClean="0"/>
              <a:t>vascular/endothelial </a:t>
            </a:r>
            <a:r>
              <a:rPr lang="en-US" b="1" dirty="0"/>
              <a:t>cell proliferation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060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029200"/>
            <a:ext cx="5486400" cy="566738"/>
          </a:xfrm>
        </p:spPr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 bwMode="auto">
          <a:xfrm>
            <a:off x="1066801" y="68660"/>
            <a:ext cx="7020454" cy="526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Glioblastoma</a:t>
            </a:r>
            <a:r>
              <a:rPr lang="en-US" sz="2000" b="1" dirty="0" smtClean="0"/>
              <a:t>.</a:t>
            </a:r>
          </a:p>
          <a:p>
            <a:pPr marL="0" indent="0">
              <a:buNone/>
            </a:pPr>
            <a:r>
              <a:rPr lang="en-US" sz="2000" dirty="0" smtClean="0"/>
              <a:t>pseudo-palisading </a:t>
            </a:r>
            <a:r>
              <a:rPr lang="en-US" sz="2000" dirty="0"/>
              <a:t>of </a:t>
            </a:r>
            <a:r>
              <a:rPr lang="en-US" sz="2000" dirty="0" smtClean="0"/>
              <a:t>malignant nuclei </a:t>
            </a:r>
            <a:r>
              <a:rPr lang="en-US" sz="2000" dirty="0"/>
              <a:t>and endothelial cell </a:t>
            </a:r>
            <a:r>
              <a:rPr lang="en-US" sz="2000" dirty="0" smtClean="0"/>
              <a:t>proliferation.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187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Pilocytic</a:t>
            </a:r>
            <a:r>
              <a:rPr lang="en-US" dirty="0" smtClean="0"/>
              <a:t> Astrocytoma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Distinguished from </a:t>
            </a:r>
            <a:r>
              <a:rPr lang="en-US" dirty="0"/>
              <a:t>the </a:t>
            </a:r>
            <a:r>
              <a:rPr lang="en-US" dirty="0" smtClean="0"/>
              <a:t>infiltrating astrocytomas by </a:t>
            </a:r>
            <a:r>
              <a:rPr lang="en-US" dirty="0"/>
              <a:t>their </a:t>
            </a:r>
            <a:r>
              <a:rPr lang="en-US" b="1" dirty="0"/>
              <a:t>gross and </a:t>
            </a:r>
            <a:r>
              <a:rPr lang="en-US" b="1" dirty="0" smtClean="0"/>
              <a:t>microscopic appearance </a:t>
            </a:r>
            <a:r>
              <a:rPr lang="en-US" dirty="0" smtClean="0"/>
              <a:t>and supported by </a:t>
            </a:r>
            <a:r>
              <a:rPr lang="en-US" dirty="0"/>
              <a:t>the </a:t>
            </a:r>
            <a:r>
              <a:rPr lang="en-US" b="1" dirty="0" smtClean="0"/>
              <a:t>differences in molecular </a:t>
            </a:r>
            <a:r>
              <a:rPr lang="en-US" dirty="0" smtClean="0"/>
              <a:t>signatures.</a:t>
            </a:r>
          </a:p>
          <a:p>
            <a:endParaRPr lang="en-US" dirty="0"/>
          </a:p>
          <a:p>
            <a:r>
              <a:rPr lang="en-US" dirty="0" smtClean="0"/>
              <a:t>Relatively </a:t>
            </a:r>
            <a:r>
              <a:rPr lang="en-US" b="1" dirty="0"/>
              <a:t>benign </a:t>
            </a:r>
            <a:r>
              <a:rPr lang="en-US" b="1" dirty="0" smtClean="0"/>
              <a:t>behavior</a:t>
            </a:r>
            <a:r>
              <a:rPr lang="en-US" dirty="0" smtClean="0"/>
              <a:t>.(WHO grade1)</a:t>
            </a:r>
          </a:p>
          <a:p>
            <a:r>
              <a:rPr lang="en-US" dirty="0"/>
              <a:t>They </a:t>
            </a:r>
            <a:r>
              <a:rPr lang="en-US" dirty="0" smtClean="0"/>
              <a:t>typically occur </a:t>
            </a:r>
            <a:r>
              <a:rPr lang="en-US" b="1" dirty="0"/>
              <a:t>in children and young </a:t>
            </a:r>
            <a:r>
              <a:rPr lang="en-US" b="1" dirty="0" smtClean="0"/>
              <a:t>adults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Macroscopy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304800" y="5367338"/>
            <a:ext cx="7772400" cy="804862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Often cystic.</a:t>
            </a:r>
          </a:p>
          <a:p>
            <a:r>
              <a:rPr lang="en-US" sz="2800" dirty="0" smtClean="0"/>
              <a:t>If solid, it may be well circumscribed or, less Frequently infiltrative.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79" y="0"/>
            <a:ext cx="666486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29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Pilocytic</a:t>
            </a:r>
            <a:r>
              <a:rPr lang="en-US" dirty="0" smtClean="0"/>
              <a:t> astrocytoma- Microscopy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Tumors are often </a:t>
            </a:r>
            <a:r>
              <a:rPr lang="en-US" b="1" dirty="0" smtClean="0"/>
              <a:t>biphasic</a:t>
            </a:r>
            <a:r>
              <a:rPr lang="en-US" dirty="0" smtClean="0"/>
              <a:t>, with both loose “</a:t>
            </a:r>
            <a:r>
              <a:rPr lang="en-US" dirty="0" err="1" smtClean="0"/>
              <a:t>microcystic</a:t>
            </a:r>
            <a:r>
              <a:rPr lang="en-US" dirty="0" smtClean="0"/>
              <a:t>” and fibrillary areas.</a:t>
            </a:r>
          </a:p>
          <a:p>
            <a:r>
              <a:rPr lang="en-US" b="1" dirty="0" smtClean="0"/>
              <a:t>Rosenthal </a:t>
            </a:r>
            <a:r>
              <a:rPr lang="en-US" b="1" dirty="0"/>
              <a:t>fibers </a:t>
            </a:r>
            <a:r>
              <a:rPr lang="en-US" dirty="0"/>
              <a:t>and </a:t>
            </a:r>
            <a:r>
              <a:rPr lang="en-US" b="1" dirty="0"/>
              <a:t>eosinophilic granular </a:t>
            </a:r>
            <a:r>
              <a:rPr lang="en-US" b="1" dirty="0" smtClean="0"/>
              <a:t>bodies  </a:t>
            </a:r>
            <a:r>
              <a:rPr lang="en-US" dirty="0" smtClean="0"/>
              <a:t>characteristic.</a:t>
            </a:r>
          </a:p>
          <a:p>
            <a:pPr marL="0" indent="0">
              <a:buNone/>
            </a:pPr>
            <a:endParaRPr lang="en-US" strike="sngStrike" dirty="0" smtClean="0"/>
          </a:p>
          <a:p>
            <a:r>
              <a:rPr lang="en-US" b="1" dirty="0" smtClean="0"/>
              <a:t>Show </a:t>
            </a:r>
            <a:r>
              <a:rPr lang="en-US" b="1" dirty="0"/>
              <a:t>limited infiltration </a:t>
            </a:r>
            <a:r>
              <a:rPr lang="en-US" dirty="0"/>
              <a:t>of the surrounding brain.</a:t>
            </a:r>
          </a:p>
        </p:txBody>
      </p:sp>
    </p:spTree>
    <p:extLst>
      <p:ext uri="{BB962C8B-B14F-4D97-AF65-F5344CB8AC3E}">
        <p14:creationId xmlns:p14="http://schemas.microsoft.com/office/powerpoint/2010/main" val="23624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Tumours of the central nervous system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60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863"/>
            <a:ext cx="8621104" cy="637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990600" y="2895600"/>
            <a:ext cx="2382982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Rosenthal fibers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0" y="6400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Pilocytic</a:t>
            </a:r>
            <a:r>
              <a:rPr lang="en-US" dirty="0" smtClean="0"/>
              <a:t> astrocytoma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0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Oligodendroglioma</a:t>
            </a:r>
            <a:r>
              <a:rPr lang="en-US" dirty="0" smtClean="0"/>
              <a:t> (WHO grade II)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984673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These </a:t>
            </a:r>
            <a:r>
              <a:rPr lang="en-US" dirty="0"/>
              <a:t>are infiltrating gliomas comprised of cells </a:t>
            </a:r>
            <a:r>
              <a:rPr lang="en-US" dirty="0" smtClean="0"/>
              <a:t>that </a:t>
            </a:r>
            <a:r>
              <a:rPr lang="en-US" b="1" dirty="0" smtClean="0"/>
              <a:t>resemble oligodendrocytes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Constitute </a:t>
            </a:r>
            <a:r>
              <a:rPr lang="en-US" dirty="0"/>
              <a:t>5% </a:t>
            </a:r>
            <a:r>
              <a:rPr lang="en-US" dirty="0" smtClean="0"/>
              <a:t>to 15</a:t>
            </a:r>
            <a:r>
              <a:rPr lang="en-US" dirty="0"/>
              <a:t>% of gliomas </a:t>
            </a:r>
            <a:endParaRPr lang="en-US" dirty="0" smtClean="0"/>
          </a:p>
          <a:p>
            <a:r>
              <a:rPr lang="en-US" dirty="0" smtClean="0"/>
              <a:t>Most </a:t>
            </a:r>
            <a:r>
              <a:rPr lang="en-US" dirty="0"/>
              <a:t>common in the fourth </a:t>
            </a:r>
            <a:r>
              <a:rPr lang="en-US" dirty="0" smtClean="0"/>
              <a:t>and fifth </a:t>
            </a:r>
            <a:r>
              <a:rPr lang="en-US" dirty="0"/>
              <a:t>decades. </a:t>
            </a:r>
            <a:endParaRPr lang="en-US" dirty="0" smtClean="0"/>
          </a:p>
          <a:p>
            <a:r>
              <a:rPr lang="en-US" dirty="0" smtClean="0"/>
              <a:t>Mostly </a:t>
            </a:r>
            <a:r>
              <a:rPr lang="en-US" dirty="0"/>
              <a:t>in the </a:t>
            </a:r>
            <a:r>
              <a:rPr lang="en-US" b="1" dirty="0"/>
              <a:t>cerebral hemispheres</a:t>
            </a:r>
            <a:r>
              <a:rPr lang="en-US" dirty="0"/>
              <a:t>, with a </a:t>
            </a:r>
            <a:r>
              <a:rPr lang="en-US" dirty="0" smtClean="0"/>
              <a:t>predilection for </a:t>
            </a:r>
            <a:r>
              <a:rPr lang="en-US" dirty="0"/>
              <a:t>white matter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acroscopy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 circumscribed, gelatinous, </a:t>
            </a:r>
            <a:r>
              <a:rPr lang="en-US" dirty="0" smtClean="0"/>
              <a:t>gray masses</a:t>
            </a:r>
            <a:r>
              <a:rPr lang="en-US" dirty="0"/>
              <a:t>, often with cysts, focal hemorrhage, and </a:t>
            </a:r>
            <a:r>
              <a:rPr lang="en-US" b="1" dirty="0" smtClean="0"/>
              <a:t>calcification.</a:t>
            </a:r>
          </a:p>
          <a:p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91" y="2590800"/>
            <a:ext cx="43053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12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tumors are composed </a:t>
            </a:r>
            <a:r>
              <a:rPr lang="en-US" dirty="0" smtClean="0"/>
              <a:t>of sheets </a:t>
            </a:r>
            <a:r>
              <a:rPr lang="en-US" dirty="0"/>
              <a:t>of regular cells with spherical nuclei containing finely granular chromatin (similar to normal oligodendrocytes) surrounded by </a:t>
            </a:r>
            <a:r>
              <a:rPr lang="en-US" b="1" dirty="0"/>
              <a:t>a clear halo </a:t>
            </a:r>
            <a:r>
              <a:rPr lang="en-US" dirty="0"/>
              <a:t>of vacuolated cytoplasm.</a:t>
            </a:r>
          </a:p>
          <a:p>
            <a:endParaRPr lang="en-US" dirty="0"/>
          </a:p>
          <a:p>
            <a:r>
              <a:rPr lang="en-US" dirty="0"/>
              <a:t>Contains a delicate network of </a:t>
            </a:r>
            <a:r>
              <a:rPr lang="en-US" b="1" dirty="0"/>
              <a:t>anastomosing capillaries.</a:t>
            </a:r>
            <a:r>
              <a:rPr lang="en-US" dirty="0"/>
              <a:t> </a:t>
            </a:r>
          </a:p>
          <a:p>
            <a:r>
              <a:rPr lang="en-US" b="1" dirty="0"/>
              <a:t>Calcification,</a:t>
            </a:r>
            <a:r>
              <a:rPr lang="en-US" dirty="0"/>
              <a:t> present in 90% tumours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oligodendroglioma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0" y="5367338"/>
            <a:ext cx="9296400" cy="1566862"/>
          </a:xfrm>
        </p:spPr>
        <p:txBody>
          <a:bodyPr>
            <a:normAutofit fontScale="32500" lnSpcReduction="20000"/>
          </a:bodyPr>
          <a:lstStyle/>
          <a:p>
            <a:r>
              <a:rPr lang="en-US" sz="5600" dirty="0"/>
              <a:t>sheets of regular cells with spherical </a:t>
            </a:r>
            <a:r>
              <a:rPr lang="en-US" sz="5600" dirty="0" smtClean="0"/>
              <a:t>nuclei,  </a:t>
            </a:r>
            <a:r>
              <a:rPr lang="en-US" sz="5600" dirty="0"/>
              <a:t>surrounded by </a:t>
            </a:r>
            <a:r>
              <a:rPr lang="en-US" sz="5600" b="1" dirty="0"/>
              <a:t>a clear halo </a:t>
            </a:r>
            <a:r>
              <a:rPr lang="en-US" sz="5600" dirty="0"/>
              <a:t>of vacuolated cytoplasm</a:t>
            </a:r>
            <a:r>
              <a:rPr lang="en-US" sz="5600" dirty="0" smtClean="0"/>
              <a:t>.</a:t>
            </a:r>
          </a:p>
          <a:p>
            <a:endParaRPr lang="en-US" sz="5600" dirty="0"/>
          </a:p>
          <a:p>
            <a:r>
              <a:rPr lang="en-US" sz="5600" dirty="0"/>
              <a:t>Contains a delicate network of </a:t>
            </a:r>
            <a:r>
              <a:rPr lang="en-US" sz="5600" b="1" dirty="0"/>
              <a:t>anastomosing capillaries.</a:t>
            </a:r>
            <a:r>
              <a:rPr lang="en-US" sz="5600" dirty="0"/>
              <a:t> </a:t>
            </a:r>
          </a:p>
          <a:p>
            <a:r>
              <a:rPr lang="en-US" sz="5600" b="1" dirty="0" smtClean="0"/>
              <a:t>Calcifications,</a:t>
            </a:r>
            <a:r>
              <a:rPr lang="en-US" sz="5600" dirty="0" smtClean="0"/>
              <a:t> </a:t>
            </a:r>
            <a:r>
              <a:rPr lang="en-US" sz="5600" dirty="0"/>
              <a:t>present in 90% </a:t>
            </a:r>
            <a:r>
              <a:rPr lang="en-US" sz="5600" dirty="0" smtClean="0"/>
              <a:t>tumours.</a:t>
            </a:r>
            <a:endParaRPr lang="en-US" sz="5600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" y="228600"/>
            <a:ext cx="75914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16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Anaplastic </a:t>
            </a:r>
            <a:r>
              <a:rPr lang="en-US" dirty="0" err="1" smtClean="0"/>
              <a:t>oligodendroglioma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(WHO grade II/IV)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haracterized </a:t>
            </a:r>
            <a:r>
              <a:rPr lang="en-US" dirty="0"/>
              <a:t>by a higher cell density, nuclear anaplasia, </a:t>
            </a:r>
            <a:r>
              <a:rPr lang="en-US" dirty="0" smtClean="0"/>
              <a:t>detectable mitotic </a:t>
            </a:r>
            <a:r>
              <a:rPr lang="en-US" dirty="0"/>
              <a:t>activity, and necrosis</a:t>
            </a:r>
          </a:p>
        </p:txBody>
      </p:sp>
    </p:spTree>
    <p:extLst>
      <p:ext uri="{BB962C8B-B14F-4D97-AF65-F5344CB8AC3E}">
        <p14:creationId xmlns:p14="http://schemas.microsoft.com/office/powerpoint/2010/main" val="35413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Ependymomas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Often arise </a:t>
            </a:r>
            <a:r>
              <a:rPr lang="en-US" dirty="0"/>
              <a:t>next </a:t>
            </a:r>
            <a:r>
              <a:rPr lang="en-US" dirty="0" smtClean="0"/>
              <a:t>to the </a:t>
            </a:r>
            <a:r>
              <a:rPr lang="en-US" b="1" dirty="0" err="1"/>
              <a:t>ependyma</a:t>
            </a:r>
            <a:r>
              <a:rPr lang="en-US" b="1" dirty="0"/>
              <a:t>-lined ventricular </a:t>
            </a:r>
            <a:r>
              <a:rPr lang="en-US" b="1" dirty="0" smtClean="0"/>
              <a:t>system</a:t>
            </a:r>
            <a:r>
              <a:rPr lang="en-US" dirty="0" smtClean="0"/>
              <a:t>.</a:t>
            </a:r>
            <a:endParaRPr lang="en-US" dirty="0"/>
          </a:p>
          <a:p>
            <a:endParaRPr lang="en-US" b="1" dirty="0" smtClean="0"/>
          </a:p>
          <a:p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first two </a:t>
            </a:r>
            <a:r>
              <a:rPr lang="en-US" dirty="0"/>
              <a:t>decades of life they typically occur near the </a:t>
            </a:r>
            <a:r>
              <a:rPr lang="en-US" dirty="0" smtClean="0"/>
              <a:t>fourth ventricle </a:t>
            </a:r>
            <a:r>
              <a:rPr lang="en-US" dirty="0"/>
              <a:t>and constitute 5% to 10% of the primary </a:t>
            </a:r>
            <a:r>
              <a:rPr lang="en-US" dirty="0" smtClean="0"/>
              <a:t>brain tumors </a:t>
            </a:r>
            <a:r>
              <a:rPr lang="en-US" dirty="0"/>
              <a:t>in this age group.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adults the spinal cord is </a:t>
            </a:r>
            <a:r>
              <a:rPr lang="en-US" dirty="0" smtClean="0"/>
              <a:t>the most </a:t>
            </a:r>
            <a:r>
              <a:rPr lang="en-US" dirty="0"/>
              <a:t>common </a:t>
            </a:r>
            <a:r>
              <a:rPr lang="en-US" dirty="0" smtClean="0"/>
              <a:t>location.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2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57" y="609600"/>
            <a:ext cx="8360543" cy="6094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971800" y="3200400"/>
            <a:ext cx="1066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</a:t>
            </a:r>
            <a:r>
              <a:rPr lang="en-US" dirty="0" err="1" smtClean="0"/>
              <a:t>Ependymoma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927" y="685800"/>
            <a:ext cx="5029200" cy="5943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Microscopy</a:t>
            </a:r>
          </a:p>
          <a:p>
            <a:r>
              <a:rPr lang="en-US" dirty="0" smtClean="0"/>
              <a:t>composed </a:t>
            </a:r>
            <a:r>
              <a:rPr lang="en-US" dirty="0"/>
              <a:t>of cells with regular, round to oval </a:t>
            </a:r>
            <a:r>
              <a:rPr lang="en-US" dirty="0" smtClean="0"/>
              <a:t>nuclei.</a:t>
            </a:r>
          </a:p>
          <a:p>
            <a:endParaRPr lang="en-US" dirty="0"/>
          </a:p>
          <a:p>
            <a:r>
              <a:rPr lang="en-US" dirty="0"/>
              <a:t>Between the nuclei there is a variably dense fibrillary background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Tumor cells may form gland-like round or elongated structures (</a:t>
            </a:r>
            <a:r>
              <a:rPr lang="en-US" b="1" dirty="0"/>
              <a:t>rosettes, </a:t>
            </a:r>
            <a:r>
              <a:rPr lang="en-US" b="1" dirty="0" smtClean="0"/>
              <a:t>canals</a:t>
            </a:r>
            <a:r>
              <a:rPr lang="en-US" dirty="0"/>
              <a:t> </a:t>
            </a:r>
            <a:r>
              <a:rPr lang="en-US" dirty="0" smtClean="0"/>
              <a:t>and  </a:t>
            </a:r>
            <a:r>
              <a:rPr lang="en-US" b="1" dirty="0"/>
              <a:t>perivascular </a:t>
            </a:r>
            <a:r>
              <a:rPr lang="en-US" b="1" dirty="0" err="1" smtClean="0"/>
              <a:t>pseudorosettes</a:t>
            </a:r>
            <a:r>
              <a:rPr lang="en-US" b="1" dirty="0" smtClean="0"/>
              <a:t>).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5029200" y="3962400"/>
            <a:ext cx="990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38110"/>
            <a:ext cx="4593154" cy="3848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71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Anaplastic </a:t>
            </a:r>
            <a:r>
              <a:rPr lang="en-US" dirty="0" err="1"/>
              <a:t>ependymomas</a:t>
            </a:r>
            <a:r>
              <a:rPr lang="en-US" dirty="0"/>
              <a:t> (WHO grade III/IV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ncreased </a:t>
            </a:r>
            <a:r>
              <a:rPr lang="en-US" dirty="0"/>
              <a:t>cell </a:t>
            </a:r>
            <a:r>
              <a:rPr lang="en-US" dirty="0" smtClean="0"/>
              <a:t>density</a:t>
            </a:r>
          </a:p>
          <a:p>
            <a:pPr marL="0" indent="0">
              <a:buNone/>
            </a:pPr>
            <a:r>
              <a:rPr lang="en-US" dirty="0" smtClean="0"/>
              <a:t>high </a:t>
            </a:r>
            <a:r>
              <a:rPr lang="en-US" dirty="0"/>
              <a:t>mitotic </a:t>
            </a:r>
            <a:r>
              <a:rPr lang="en-US" dirty="0" smtClean="0"/>
              <a:t>rates</a:t>
            </a:r>
          </a:p>
          <a:p>
            <a:pPr marL="0" indent="0">
              <a:buNone/>
            </a:pPr>
            <a:r>
              <a:rPr lang="en-US" sz="2000" dirty="0" smtClean="0"/>
              <a:t>areas of necrosis</a:t>
            </a:r>
          </a:p>
          <a:p>
            <a:pPr marL="0" indent="0">
              <a:buNone/>
            </a:pPr>
            <a:r>
              <a:rPr lang="en-US" sz="2000" dirty="0" smtClean="0"/>
              <a:t>and less evident ependymal differentiation.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55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Pathogenesis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Majority unknown</a:t>
            </a:r>
          </a:p>
          <a:p>
            <a:r>
              <a:rPr lang="en-US" altLang="en-US" dirty="0" smtClean="0"/>
              <a:t>Genetic alterations</a:t>
            </a:r>
          </a:p>
          <a:p>
            <a:r>
              <a:rPr lang="en-US" altLang="en-US" dirty="0" smtClean="0"/>
              <a:t>Associated with syndromes (rare)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en-US" dirty="0" smtClean="0"/>
              <a:t>	</a:t>
            </a:r>
            <a:r>
              <a:rPr lang="en-US" altLang="en-US" sz="2000" dirty="0" smtClean="0"/>
              <a:t>Neurofibromatosis - </a:t>
            </a:r>
            <a:r>
              <a:rPr lang="en-US" altLang="en-US" sz="2000" dirty="0" err="1" smtClean="0"/>
              <a:t>Ependymoma</a:t>
            </a: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/>
              <a:t>      Tuberous sclerosis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/>
              <a:t>      Von-Hippel Lindau syndrome</a:t>
            </a:r>
          </a:p>
          <a:p>
            <a:r>
              <a:rPr lang="en-US" altLang="en-US" dirty="0" smtClean="0"/>
              <a:t>Immunosuppression </a:t>
            </a:r>
            <a:r>
              <a:rPr lang="en-US" altLang="en-US" sz="2000" dirty="0" smtClean="0"/>
              <a:t>- CNS lymphoma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Chemicals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Viruses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Radiation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40CFB7-C3C1-47B4-B567-82D18139902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Choroid plexus papilloma</a:t>
            </a:r>
            <a:endParaRPr lang="en-AU" altLang="en-US" smtClean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Common in children</a:t>
            </a:r>
          </a:p>
          <a:p>
            <a:pPr eaLnBrk="1" hangingPunct="1"/>
            <a:r>
              <a:rPr lang="en-US" altLang="en-US" dirty="0" smtClean="0"/>
              <a:t>Often in the lateral ventricles</a:t>
            </a:r>
          </a:p>
          <a:p>
            <a:pPr eaLnBrk="1" hangingPunct="1"/>
            <a:r>
              <a:rPr lang="en-US" altLang="en-US" dirty="0" smtClean="0"/>
              <a:t>Majority benign, but carcinomas are also there!</a:t>
            </a:r>
          </a:p>
          <a:p>
            <a:pPr eaLnBrk="1" hangingPunct="1"/>
            <a:r>
              <a:rPr lang="en-US" altLang="en-US" dirty="0" smtClean="0"/>
              <a:t>Cauliflower like growth pattern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AU" altLang="en-US" dirty="0" smtClean="0"/>
              <a:t>Usually presents with hydrocephalus due to obstruction of the ventricular system by tumour or to overproduction of CSF.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AU" alt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B23D80-0A56-41A0-8528-30B87565752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1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en-US" smtClean="0"/>
              <a:t>Choroid plexus papilloma - Macroscopy</a:t>
            </a:r>
          </a:p>
        </p:txBody>
      </p:sp>
      <p:pic>
        <p:nvPicPr>
          <p:cNvPr id="27651" name="Picture 2" descr="http://upload.wikimedia.org/wikipedia/commons/thumb/0/01/Plexuspapillom_Makroskopie.png/230px-Plexuspapillom_Makroskopi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5105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Box 5"/>
          <p:cNvSpPr txBox="1">
            <a:spLocks noChangeArrowheads="1"/>
          </p:cNvSpPr>
          <p:nvPr/>
        </p:nvSpPr>
        <p:spPr bwMode="auto">
          <a:xfrm>
            <a:off x="5791200" y="1524000"/>
            <a:ext cx="320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Note: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Involvement of the left lateral ventricle</a:t>
            </a:r>
          </a:p>
        </p:txBody>
      </p:sp>
      <p:sp>
        <p:nvSpPr>
          <p:cNvPr id="27653" name="TextBox 6"/>
          <p:cNvSpPr txBox="1">
            <a:spLocks noChangeArrowheads="1"/>
          </p:cNvSpPr>
          <p:nvPr/>
        </p:nvSpPr>
        <p:spPr bwMode="auto">
          <a:xfrm>
            <a:off x="4876800" y="1752600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Arial" charset="0"/>
              </a:rPr>
              <a:t>L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200400" y="3733800"/>
            <a:ext cx="457200" cy="3810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765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435F251-7984-4EE7-9A68-ACADC5AFCC0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6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en-US" smtClean="0"/>
              <a:t>Choroid plexus papilloma - Microscopy</a:t>
            </a:r>
          </a:p>
        </p:txBody>
      </p:sp>
      <p:pic>
        <p:nvPicPr>
          <p:cNvPr id="28675" name="Picture 4" descr="http://t0.gstatic.com/images?q=tbn:ANd9GcS_0kyv5ZeeWCyFm2e59znmhR5vMYb7xcht0NSBMM1sVKB_pUBt4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4724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5562600" y="1676400"/>
            <a:ext cx="3581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Note: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- Papillary growth pattern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en-US" sz="1800">
                <a:latin typeface="Arial" charset="0"/>
              </a:rPr>
              <a:t>Single layer of uniform cuboidal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  to columnar cells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 </a:t>
            </a:r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6A8030-74DD-477C-9115-65A33D72BC1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Medulloblastoma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Poorly differentiated tumour</a:t>
            </a:r>
          </a:p>
          <a:p>
            <a:pPr eaLnBrk="1" hangingPunct="1"/>
            <a:r>
              <a:rPr lang="en-US" altLang="en-US" b="1" dirty="0" smtClean="0"/>
              <a:t>Predominantly in children</a:t>
            </a:r>
          </a:p>
          <a:p>
            <a:pPr eaLnBrk="1" hangingPunct="1"/>
            <a:r>
              <a:rPr lang="en-AU" altLang="en-US" b="1" dirty="0" smtClean="0"/>
              <a:t>Exclusively in the cerebellum </a:t>
            </a:r>
            <a:r>
              <a:rPr lang="en-AU" altLang="en-US" dirty="0" smtClean="0">
                <a:solidFill>
                  <a:srgbClr val="0070C0"/>
                </a:solidFill>
              </a:rPr>
              <a:t>(usually midline) </a:t>
            </a:r>
            <a:endParaRPr lang="en-US" altLang="en-US" dirty="0" smtClean="0">
              <a:solidFill>
                <a:srgbClr val="0070C0"/>
              </a:solidFill>
            </a:endParaRPr>
          </a:p>
          <a:p>
            <a:pPr eaLnBrk="1" hangingPunct="1"/>
            <a:r>
              <a:rPr lang="en-US" altLang="en-US" dirty="0" smtClean="0"/>
              <a:t>Rapidly  growing</a:t>
            </a:r>
          </a:p>
          <a:p>
            <a:pPr eaLnBrk="1" hangingPunct="1"/>
            <a:r>
              <a:rPr lang="en-AU" altLang="en-US" dirty="0" smtClean="0"/>
              <a:t>May occlude the flow of CSF           Hydrocephalus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Extensive local infiltration with meningeal infiltration      CSF seeding</a:t>
            </a: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2667000" y="5334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562600" y="42672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B6AC17-307C-4DF4-BF82-F878C32F760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Medulloblastoma</a:t>
            </a:r>
            <a:endParaRPr lang="en-AU" altLang="en-US" smtClean="0"/>
          </a:p>
        </p:txBody>
      </p:sp>
      <p:sp>
        <p:nvSpPr>
          <p:cNvPr id="30723" name="Content Placeholder 4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983163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Macroscopy </a:t>
            </a:r>
          </a:p>
          <a:p>
            <a:pPr eaLnBrk="1" hangingPunct="1">
              <a:buFont typeface="Arial" charset="0"/>
              <a:buNone/>
            </a:pPr>
            <a:r>
              <a:rPr lang="en-AU" altLang="en-US" dirty="0" smtClean="0"/>
              <a:t>	- often well circumscribed, grey and friable</a:t>
            </a:r>
          </a:p>
          <a:p>
            <a:pPr eaLnBrk="1" hangingPunct="1">
              <a:buFont typeface="Arial" charset="0"/>
              <a:buNone/>
            </a:pPr>
            <a:r>
              <a:rPr lang="en-AU" altLang="en-US" dirty="0" smtClean="0"/>
              <a:t>	- may involve the </a:t>
            </a:r>
            <a:r>
              <a:rPr lang="en-AU" altLang="en-US" dirty="0" err="1" smtClean="0"/>
              <a:t>leptomeninges</a:t>
            </a:r>
            <a:endParaRPr lang="en-AU" altLang="en-US" dirty="0" smtClean="0"/>
          </a:p>
          <a:p>
            <a:pPr eaLnBrk="1" hangingPunct="1"/>
            <a:endParaRPr lang="en-AU" altLang="en-US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E9DE58-D2F7-4D0F-8E6C-9E9CA4127B8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57" y="2895600"/>
            <a:ext cx="601804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3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Medulloblastoma – CT scan</a:t>
            </a:r>
          </a:p>
        </p:txBody>
      </p:sp>
      <p:pic>
        <p:nvPicPr>
          <p:cNvPr id="31747" name="Picture 2" descr="http://www.nature.com/nrclinonc/journal/v4/n5/thumbs/ncponc0794-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514600" y="3352800"/>
            <a:ext cx="457200" cy="228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74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E516C1-657B-499F-B1C9-25828E44C52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65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Medulloblastoma - Microscopy</a:t>
            </a:r>
            <a:endParaRPr lang="en-AU" altLang="en-US" smtClean="0"/>
          </a:p>
        </p:txBody>
      </p:sp>
      <p:pic>
        <p:nvPicPr>
          <p:cNvPr id="33795" name="Picture 8" descr="Medulloblastom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06" b="294"/>
          <a:stretch>
            <a:fillRect/>
          </a:stretch>
        </p:blipFill>
        <p:spPr>
          <a:xfrm>
            <a:off x="152400" y="1219200"/>
            <a:ext cx="4471988" cy="4876800"/>
          </a:xfrm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4724400" y="1676400"/>
            <a:ext cx="4419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2800">
                <a:solidFill>
                  <a:srgbClr val="850BFF"/>
                </a:solidFill>
              </a:rPr>
              <a:t>Microscopy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AU" altLang="en-US" sz="2800"/>
              <a:t> Highly cellular  sheets of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2800"/>
              <a:t>   anaplastic cells </a:t>
            </a:r>
          </a:p>
        </p:txBody>
      </p:sp>
      <p:sp>
        <p:nvSpPr>
          <p:cNvPr id="3379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12EE05-09E1-4882-8D18-292DE0DFCB8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95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Other tumours of the CNS</a:t>
            </a:r>
            <a:endParaRPr lang="en-AU" altLang="en-US" dirty="0" smtClean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Meninges - Meningioma</a:t>
            </a:r>
          </a:p>
          <a:p>
            <a:pPr eaLnBrk="1" hangingPunct="1"/>
            <a:r>
              <a:rPr lang="en-US" altLang="en-US" dirty="0" err="1" smtClean="0"/>
              <a:t>Haemopoietic</a:t>
            </a:r>
            <a:r>
              <a:rPr lang="en-US" altLang="en-US" dirty="0" smtClean="0"/>
              <a:t> tissue - Lymphoma</a:t>
            </a:r>
          </a:p>
          <a:p>
            <a:pPr eaLnBrk="1" hangingPunct="1"/>
            <a:r>
              <a:rPr lang="en-US" altLang="en-US" dirty="0" smtClean="0"/>
              <a:t>Germ cell tumours</a:t>
            </a:r>
          </a:p>
          <a:p>
            <a:pPr eaLnBrk="1" hangingPunct="1"/>
            <a:r>
              <a:rPr lang="en-US" altLang="en-US" dirty="0" err="1" smtClean="0"/>
              <a:t>Sellar</a:t>
            </a:r>
            <a:r>
              <a:rPr lang="en-US" altLang="en-US" dirty="0" smtClean="0"/>
              <a:t> region tumours - </a:t>
            </a:r>
            <a:r>
              <a:rPr lang="en-US" altLang="en-US" dirty="0" err="1" smtClean="0"/>
              <a:t>Craniopharyngioma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Peripheral nerves - Schwannoma, </a:t>
            </a:r>
            <a:r>
              <a:rPr lang="en-US" altLang="en-US" dirty="0" err="1" smtClean="0"/>
              <a:t>neurofibroma</a:t>
            </a:r>
            <a:endParaRPr lang="en-US" altLang="en-US" dirty="0" smtClean="0"/>
          </a:p>
          <a:p>
            <a:pPr eaLnBrk="1" hangingPunct="1">
              <a:buFont typeface="Arial" charset="0"/>
              <a:buNone/>
            </a:pPr>
            <a:r>
              <a:rPr lang="en-US" altLang="en-US" dirty="0" smtClean="0"/>
              <a:t> </a:t>
            </a:r>
          </a:p>
          <a:p>
            <a:pPr eaLnBrk="1" hangingPunct="1">
              <a:buFont typeface="Arial" charset="0"/>
              <a:buNone/>
            </a:pPr>
            <a:r>
              <a:rPr lang="en-US" altLang="en-US" dirty="0" smtClean="0"/>
              <a:t>				</a:t>
            </a:r>
          </a:p>
          <a:p>
            <a:pPr eaLnBrk="1" hangingPunct="1"/>
            <a:endParaRPr lang="en-AU" altLang="en-US" dirty="0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FB8B3F-5CB0-43DE-A557-C95AB79ED5E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9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Meningioma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00600"/>
          </a:xfrm>
        </p:spPr>
        <p:txBody>
          <a:bodyPr>
            <a:norm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redominantly </a:t>
            </a:r>
            <a:r>
              <a:rPr lang="en-US" b="1" dirty="0"/>
              <a:t>benign tumors </a:t>
            </a:r>
            <a:r>
              <a:rPr lang="en-US" b="1" dirty="0" smtClean="0"/>
              <a:t>of adults.</a:t>
            </a:r>
          </a:p>
          <a:p>
            <a:r>
              <a:rPr lang="en-US" b="1" dirty="0" smtClean="0"/>
              <a:t>Usually </a:t>
            </a:r>
            <a:r>
              <a:rPr lang="en-US" b="1" dirty="0"/>
              <a:t>attached to the </a:t>
            </a:r>
            <a:r>
              <a:rPr lang="en-US" b="1" dirty="0" smtClean="0"/>
              <a:t>dura.</a:t>
            </a:r>
          </a:p>
          <a:p>
            <a:r>
              <a:rPr lang="en-US" b="1" dirty="0" smtClean="0"/>
              <a:t>Arise </a:t>
            </a:r>
            <a:r>
              <a:rPr lang="en-US" b="1" dirty="0"/>
              <a:t>from </a:t>
            </a:r>
            <a:r>
              <a:rPr lang="en-US" b="1" dirty="0" smtClean="0"/>
              <a:t>the </a:t>
            </a:r>
            <a:r>
              <a:rPr lang="en-US" b="1" dirty="0" err="1" smtClean="0"/>
              <a:t>meningothelial</a:t>
            </a:r>
            <a:r>
              <a:rPr lang="en-US" b="1" dirty="0" smtClean="0"/>
              <a:t> </a:t>
            </a:r>
            <a:r>
              <a:rPr lang="en-US" b="1" dirty="0"/>
              <a:t>cells of the </a:t>
            </a:r>
            <a:r>
              <a:rPr lang="en-US" b="1" dirty="0" smtClean="0"/>
              <a:t>arachnoid</a:t>
            </a:r>
          </a:p>
          <a:p>
            <a:r>
              <a:rPr lang="en-US" dirty="0"/>
              <a:t>F</a:t>
            </a:r>
            <a:r>
              <a:rPr lang="en-US" dirty="0" smtClean="0"/>
              <a:t>ound </a:t>
            </a:r>
            <a:r>
              <a:rPr lang="en-US" dirty="0"/>
              <a:t>along any of the external surfaces of the brain </a:t>
            </a:r>
            <a:r>
              <a:rPr lang="en-US" dirty="0" smtClean="0"/>
              <a:t>as well </a:t>
            </a:r>
            <a:r>
              <a:rPr lang="en-US" dirty="0"/>
              <a:t>as within the ventricular </a:t>
            </a:r>
            <a:r>
              <a:rPr lang="en-US" dirty="0" smtClean="0"/>
              <a:t>system.</a:t>
            </a:r>
          </a:p>
          <a:p>
            <a:endParaRPr lang="en-US" dirty="0" smtClean="0"/>
          </a:p>
          <a:p>
            <a:r>
              <a:rPr lang="en-US" dirty="0" smtClean="0"/>
              <a:t>Usually solitary.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6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Meningioma macroscopy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76" y="1600200"/>
            <a:ext cx="555184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96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CNS tumours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There are no known premalignant conditions.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/>
              <a:t>majority</a:t>
            </a:r>
            <a:r>
              <a:rPr lang="en-US" dirty="0" smtClean="0"/>
              <a:t> of </a:t>
            </a:r>
            <a:r>
              <a:rPr lang="en-US" dirty="0"/>
              <a:t>these are </a:t>
            </a:r>
            <a:r>
              <a:rPr lang="en-US" b="1" dirty="0"/>
              <a:t>primary </a:t>
            </a:r>
            <a:r>
              <a:rPr lang="en-US" b="1" dirty="0" smtClean="0"/>
              <a:t>tumors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8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6200"/>
            <a:ext cx="6972109" cy="505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219200" y="838200"/>
            <a:ext cx="14478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55626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Parasagittal </a:t>
            </a:r>
            <a:r>
              <a:rPr lang="en-US" dirty="0" err="1"/>
              <a:t>multilobular</a:t>
            </a:r>
            <a:r>
              <a:rPr lang="en-US" dirty="0"/>
              <a:t> meningioma attached to the dura with compression of underlying </a:t>
            </a:r>
            <a:r>
              <a:rPr lang="en-US" dirty="0" smtClean="0"/>
              <a:t>brain.</a:t>
            </a:r>
          </a:p>
          <a:p>
            <a:r>
              <a:rPr lang="en-US" dirty="0" smtClean="0"/>
              <a:t>Encapsulated by </a:t>
            </a:r>
            <a:r>
              <a:rPr lang="en-US" dirty="0"/>
              <a:t>thin, fibrous tissue and may have a bosselated </a:t>
            </a:r>
            <a:r>
              <a:rPr lang="en-US" dirty="0" smtClean="0"/>
              <a:t>or polypoid </a:t>
            </a:r>
            <a:r>
              <a:rPr lang="en-US" dirty="0"/>
              <a:t>appearance</a:t>
            </a:r>
          </a:p>
        </p:txBody>
      </p:sp>
    </p:spTree>
    <p:extLst>
      <p:ext uri="{BB962C8B-B14F-4D97-AF65-F5344CB8AC3E}">
        <p14:creationId xmlns:p14="http://schemas.microsoft.com/office/powerpoint/2010/main" val="426860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Meningioma microscopy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" r="1024"/>
          <a:stretch>
            <a:fillRect/>
          </a:stretch>
        </p:blipFill>
        <p:spPr bwMode="auto">
          <a:xfrm>
            <a:off x="914400" y="13855"/>
            <a:ext cx="6705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334000"/>
            <a:ext cx="6437312" cy="126206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Medium sized epithelioid </a:t>
            </a:r>
            <a:r>
              <a:rPr lang="en-US" sz="1800" dirty="0" err="1" smtClean="0"/>
              <a:t>tuour</a:t>
            </a:r>
            <a:r>
              <a:rPr lang="en-US" sz="1800" dirty="0" smtClean="0"/>
              <a:t> cells form lobules and whorls.</a:t>
            </a:r>
          </a:p>
          <a:p>
            <a:r>
              <a:rPr lang="en-US" sz="1800" dirty="0" smtClean="0"/>
              <a:t>Partly demarcated by thin fibrous septa. </a:t>
            </a:r>
          </a:p>
          <a:p>
            <a:r>
              <a:rPr lang="en-US" sz="1800" dirty="0" err="1" smtClean="0"/>
              <a:t>Psammoma</a:t>
            </a:r>
            <a:r>
              <a:rPr lang="en-US" sz="1800" dirty="0" smtClean="0"/>
              <a:t> bodies can be seen.</a:t>
            </a:r>
          </a:p>
        </p:txBody>
      </p:sp>
    </p:spTree>
    <p:extLst>
      <p:ext uri="{BB962C8B-B14F-4D97-AF65-F5344CB8AC3E}">
        <p14:creationId xmlns:p14="http://schemas.microsoft.com/office/powerpoint/2010/main" val="51995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763000" cy="5821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</a:t>
            </a:r>
            <a:r>
              <a:rPr lang="en-US" dirty="0" err="1"/>
              <a:t>meningiomas</a:t>
            </a:r>
            <a:r>
              <a:rPr lang="en-US" dirty="0"/>
              <a:t> have a relatively low risk of recurrence </a:t>
            </a:r>
            <a:r>
              <a:rPr lang="en-US" dirty="0" smtClean="0"/>
              <a:t>(WHO </a:t>
            </a:r>
            <a:r>
              <a:rPr lang="en-US" dirty="0"/>
              <a:t>grade </a:t>
            </a:r>
            <a:r>
              <a:rPr lang="en-US" dirty="0" smtClean="0"/>
              <a:t>I).</a:t>
            </a:r>
          </a:p>
          <a:p>
            <a:endParaRPr lang="en-US" dirty="0" smtClean="0"/>
          </a:p>
          <a:p>
            <a:r>
              <a:rPr lang="en-US" dirty="0" smtClean="0"/>
              <a:t>But there are atypical </a:t>
            </a:r>
            <a:r>
              <a:rPr lang="en-US" dirty="0" err="1" smtClean="0"/>
              <a:t>meningiomas</a:t>
            </a:r>
            <a:r>
              <a:rPr lang="en-US" dirty="0" smtClean="0"/>
              <a:t>(Grade11)</a:t>
            </a:r>
          </a:p>
          <a:p>
            <a:r>
              <a:rPr lang="en-US" dirty="0" smtClean="0"/>
              <a:t>And anaplastic </a:t>
            </a:r>
            <a:r>
              <a:rPr lang="en-US" dirty="0" err="1" smtClean="0"/>
              <a:t>meningiomas</a:t>
            </a:r>
            <a:r>
              <a:rPr lang="en-US" dirty="0" smtClean="0"/>
              <a:t>(Grade111)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 histologic patterns are observed, with no </a:t>
            </a:r>
            <a:r>
              <a:rPr lang="en-US" dirty="0" smtClean="0"/>
              <a:t>prognostic significance.(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meningothelial</a:t>
            </a:r>
            <a:r>
              <a:rPr lang="en-US" dirty="0" smtClean="0"/>
              <a:t>. </a:t>
            </a:r>
            <a:r>
              <a:rPr lang="en-US" dirty="0" err="1" smtClean="0"/>
              <a:t>Psammomatous</a:t>
            </a:r>
            <a:r>
              <a:rPr lang="en-US" dirty="0" smtClean="0"/>
              <a:t>, fibrous, transitional, </a:t>
            </a:r>
            <a:r>
              <a:rPr lang="en-US" dirty="0" err="1" smtClean="0"/>
              <a:t>sectretory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31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Nerve sheath tumours</a:t>
            </a:r>
            <a:endParaRPr lang="en-AU" altLang="en-US" dirty="0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 smtClean="0">
                <a:solidFill>
                  <a:srgbClr val="0070C0"/>
                </a:solidFill>
              </a:rPr>
              <a:t>Schawannoma  </a:t>
            </a:r>
          </a:p>
          <a:p>
            <a:pPr eaLnBrk="1" hangingPunct="1"/>
            <a:r>
              <a:rPr lang="en-US" altLang="en-US" smtClean="0"/>
              <a:t>  Encapsulated</a:t>
            </a:r>
          </a:p>
          <a:p>
            <a:pPr eaLnBrk="1" hangingPunct="1"/>
            <a:r>
              <a:rPr lang="en-US" altLang="en-US" smtClean="0"/>
              <a:t>  Cerebello pontine angle 	-8</a:t>
            </a:r>
            <a:r>
              <a:rPr lang="en-US" altLang="en-US" baseline="30000" smtClean="0"/>
              <a:t>th</a:t>
            </a:r>
            <a:r>
              <a:rPr lang="en-US" altLang="en-US" smtClean="0"/>
              <a:t> cranial nerve</a:t>
            </a:r>
          </a:p>
          <a:p>
            <a:pPr eaLnBrk="1" hangingPunct="1">
              <a:buFont typeface="Arial" charset="0"/>
              <a:buNone/>
            </a:pPr>
            <a:r>
              <a:rPr lang="en-US" altLang="en-US" smtClean="0"/>
              <a:t>                				- acoustic neuroma</a:t>
            </a:r>
          </a:p>
          <a:p>
            <a:pPr eaLnBrk="1" hangingPunct="1">
              <a:buFont typeface="Arial" charset="0"/>
              <a:buNone/>
            </a:pPr>
            <a:r>
              <a:rPr lang="en-US" altLang="en-US" smtClean="0">
                <a:solidFill>
                  <a:srgbClr val="0070C0"/>
                </a:solidFill>
              </a:rPr>
              <a:t>Neurofibroma</a:t>
            </a:r>
          </a:p>
          <a:p>
            <a:pPr eaLnBrk="1" hangingPunct="1"/>
            <a:r>
              <a:rPr lang="en-US" altLang="en-US" smtClean="0"/>
              <a:t>Non-encapsulated</a:t>
            </a:r>
          </a:p>
          <a:p>
            <a:pPr eaLnBrk="1" hangingPunct="1"/>
            <a:r>
              <a:rPr lang="en-US" altLang="en-US" smtClean="0"/>
              <a:t>Dorsal nerve roots of the spinal cord</a:t>
            </a:r>
          </a:p>
          <a:p>
            <a:pPr eaLnBrk="1" hangingPunct="1"/>
            <a:endParaRPr lang="en-AU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6C2683-9CB5-4882-9C91-EEB2C3EAEC8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3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Acoustic neuroma</a:t>
            </a:r>
            <a:endParaRPr lang="en-AU" altLang="en-US" smtClean="0"/>
          </a:p>
        </p:txBody>
      </p:sp>
      <p:pic>
        <p:nvPicPr>
          <p:cNvPr id="47107" name="Picture 5" descr="Acoustic neuro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t="3368"/>
          <a:stretch>
            <a:fillRect/>
          </a:stretch>
        </p:blipFill>
        <p:spPr bwMode="auto">
          <a:xfrm>
            <a:off x="2209800" y="1143000"/>
            <a:ext cx="4495800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Box 3"/>
          <p:cNvSpPr txBox="1">
            <a:spLocks noChangeArrowheads="1"/>
          </p:cNvSpPr>
          <p:nvPr/>
        </p:nvSpPr>
        <p:spPr bwMode="auto">
          <a:xfrm>
            <a:off x="2209800" y="1143000"/>
            <a:ext cx="762000" cy="381000"/>
          </a:xfrm>
          <a:prstGeom prst="rect">
            <a:avLst/>
          </a:prstGeom>
          <a:solidFill>
            <a:srgbClr val="1A7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800"/>
          </a:p>
        </p:txBody>
      </p:sp>
      <p:sp>
        <p:nvSpPr>
          <p:cNvPr id="5" name="Right Arrow 4"/>
          <p:cNvSpPr/>
          <p:nvPr/>
        </p:nvSpPr>
        <p:spPr>
          <a:xfrm>
            <a:off x="2514600" y="4876800"/>
            <a:ext cx="914400" cy="381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C528D4-B428-4561-93B8-3646D54F18A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00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 cell neoplasms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Origin </a:t>
            </a:r>
            <a:r>
              <a:rPr lang="en-US" dirty="0"/>
              <a:t>from aberrant migrating germ cells in midline (pineal and </a:t>
            </a:r>
            <a:r>
              <a:rPr lang="en-US" dirty="0" err="1"/>
              <a:t>suprasellar</a:t>
            </a:r>
            <a:r>
              <a:rPr lang="en-US" dirty="0"/>
              <a:t> regions) </a:t>
            </a:r>
            <a:endParaRPr lang="en-US" dirty="0" smtClean="0"/>
          </a:p>
          <a:p>
            <a:r>
              <a:rPr lang="en-US" dirty="0" smtClean="0"/>
              <a:t>Rare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/>
              <a:t>Germinoma</a:t>
            </a:r>
            <a:r>
              <a:rPr lang="en-US" dirty="0" smtClean="0"/>
              <a:t> </a:t>
            </a:r>
            <a:r>
              <a:rPr lang="en-US" dirty="0" err="1"/>
              <a:t>Teratoma</a:t>
            </a:r>
            <a:r>
              <a:rPr lang="en-US" dirty="0"/>
              <a:t> (mature, immature, with malignant transformation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dirty="0"/>
              <a:t>Yolk sac </a:t>
            </a:r>
            <a:r>
              <a:rPr lang="en-US" dirty="0" smtClean="0"/>
              <a:t>tumour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dirty="0"/>
              <a:t>Embryonal </a:t>
            </a:r>
            <a:r>
              <a:rPr lang="en-US" dirty="0" smtClean="0"/>
              <a:t>carcinoma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dirty="0" err="1"/>
              <a:t>Choriocarcinoma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Mixed </a:t>
            </a:r>
            <a:r>
              <a:rPr lang="en-US" dirty="0"/>
              <a:t>germ cell tumour</a:t>
            </a:r>
          </a:p>
        </p:txBody>
      </p:sp>
    </p:spTree>
    <p:extLst>
      <p:ext uri="{BB962C8B-B14F-4D97-AF65-F5344CB8AC3E}">
        <p14:creationId xmlns:p14="http://schemas.microsoft.com/office/powerpoint/2010/main" val="38605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lymphoma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953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 smtClean="0"/>
              <a:t>Primary </a:t>
            </a:r>
            <a:r>
              <a:rPr lang="en-US" b="1" dirty="0"/>
              <a:t>CNS lymphoma </a:t>
            </a:r>
            <a:r>
              <a:rPr lang="en-US" dirty="0"/>
              <a:t>(PCNSL) occurs in both immunosuppressed and immunocompetent </a:t>
            </a:r>
            <a:r>
              <a:rPr lang="en-US" dirty="0" smtClean="0"/>
              <a:t>individuals.</a:t>
            </a:r>
          </a:p>
          <a:p>
            <a:r>
              <a:rPr lang="en-US" dirty="0"/>
              <a:t>CNS may be </a:t>
            </a:r>
            <a:r>
              <a:rPr lang="en-US" b="1" dirty="0"/>
              <a:t>involved in advanced systemic </a:t>
            </a:r>
            <a:r>
              <a:rPr lang="en-US" dirty="0" err="1"/>
              <a:t>haemotolymphoid</a:t>
            </a:r>
            <a:r>
              <a:rPr lang="en-US" dirty="0"/>
              <a:t> neoplasms. </a:t>
            </a:r>
          </a:p>
          <a:p>
            <a:endParaRPr lang="en-US" dirty="0" smtClean="0"/>
          </a:p>
          <a:p>
            <a:r>
              <a:rPr lang="en-US" dirty="0" smtClean="0"/>
              <a:t> Non Hodgkin Lymphoma is the </a:t>
            </a:r>
            <a:r>
              <a:rPr lang="en-US" dirty="0"/>
              <a:t>most </a:t>
            </a:r>
            <a:r>
              <a:rPr lang="en-US" dirty="0" smtClean="0"/>
              <a:t>common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etastasis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042564" cy="5745163"/>
          </a:xfrm>
        </p:spPr>
        <p:txBody>
          <a:bodyPr>
            <a:noAutofit/>
          </a:bodyPr>
          <a:lstStyle/>
          <a:p>
            <a:r>
              <a:rPr lang="en-US" sz="2400" dirty="0" smtClean="0"/>
              <a:t>Most are carcinomas</a:t>
            </a:r>
          </a:p>
          <a:p>
            <a:endParaRPr lang="en-US" sz="2400" dirty="0" smtClean="0"/>
          </a:p>
          <a:p>
            <a:r>
              <a:rPr lang="en-US" sz="2400" dirty="0" smtClean="0"/>
              <a:t>common </a:t>
            </a:r>
            <a:r>
              <a:rPr lang="en-US" sz="2400" dirty="0"/>
              <a:t>primary sites are</a:t>
            </a:r>
          </a:p>
          <a:p>
            <a:pPr marL="0" indent="0">
              <a:buNone/>
            </a:pPr>
            <a:r>
              <a:rPr lang="en-US" sz="2400" dirty="0" smtClean="0"/>
              <a:t>	lung</a:t>
            </a:r>
            <a:r>
              <a:rPr lang="en-US" sz="2400" dirty="0"/>
              <a:t>, breast, skin (</a:t>
            </a:r>
            <a:r>
              <a:rPr lang="en-US" sz="2400" dirty="0" smtClean="0"/>
              <a:t>melanoma</a:t>
            </a:r>
            <a:r>
              <a:rPr lang="en-US" sz="2400" dirty="0"/>
              <a:t>), kidney, </a:t>
            </a:r>
            <a:r>
              <a:rPr lang="en-US" sz="2400" dirty="0" smtClean="0"/>
              <a:t>and GIT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Usually multifocal </a:t>
            </a:r>
          </a:p>
          <a:p>
            <a:pPr marL="0" indent="0">
              <a:buNone/>
            </a:pPr>
            <a:r>
              <a:rPr lang="en-US" sz="2400" dirty="0" smtClean="0"/>
              <a:t>Have rapidly progressive symptoms.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Present clinically as </a:t>
            </a:r>
            <a:r>
              <a:rPr lang="en-US" sz="2400" dirty="0"/>
              <a:t>mass lesions and may occasionally be the first </a:t>
            </a:r>
            <a:r>
              <a:rPr lang="en-US" sz="2400" dirty="0" smtClean="0"/>
              <a:t>manifestation of </a:t>
            </a:r>
            <a:r>
              <a:rPr lang="en-US" sz="2400" dirty="0"/>
              <a:t>the cancer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613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</a:t>
            </a:r>
            <a:r>
              <a:rPr lang="en-US" dirty="0" smtClean="0"/>
              <a:t>effects of CNS tumours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105400"/>
          </a:xfrm>
        </p:spPr>
        <p:txBody>
          <a:bodyPr>
            <a:normAutofit/>
          </a:bodyPr>
          <a:lstStyle/>
          <a:p>
            <a:r>
              <a:rPr lang="en-US" b="1" dirty="0" smtClean="0"/>
              <a:t>Clinical </a:t>
            </a:r>
            <a:r>
              <a:rPr lang="en-US" b="1" dirty="0"/>
              <a:t>effects of intracranial neoplasms are </a:t>
            </a:r>
            <a:r>
              <a:rPr lang="en-US" b="1" dirty="0" smtClean="0"/>
              <a:t>mainly those </a:t>
            </a:r>
            <a:r>
              <a:rPr lang="en-US" b="1" dirty="0"/>
              <a:t>of raised </a:t>
            </a:r>
            <a:r>
              <a:rPr lang="en-US" b="1" dirty="0" smtClean="0"/>
              <a:t>ICP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headache,  </a:t>
            </a:r>
            <a:r>
              <a:rPr lang="en-US" dirty="0"/>
              <a:t>vomiting and </a:t>
            </a:r>
            <a:r>
              <a:rPr lang="en-US" dirty="0" err="1"/>
              <a:t>papilloedema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These are  </a:t>
            </a:r>
            <a:r>
              <a:rPr lang="en-US" dirty="0"/>
              <a:t>modified by anatomical location of the neoplasm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(Refer and workout!)</a:t>
            </a:r>
          </a:p>
          <a:p>
            <a:r>
              <a:rPr lang="en-US" dirty="0" smtClean="0"/>
              <a:t>There </a:t>
            </a:r>
            <a:r>
              <a:rPr lang="en-US" dirty="0"/>
              <a:t>may be seizures, localizing signs, </a:t>
            </a:r>
            <a:r>
              <a:rPr lang="en-US" dirty="0" smtClean="0"/>
              <a:t>behavioral </a:t>
            </a:r>
            <a:r>
              <a:rPr lang="en-US" dirty="0"/>
              <a:t>abnormalities, cognitive deficits and </a:t>
            </a:r>
            <a:r>
              <a:rPr lang="en-US" dirty="0" err="1" smtClean="0"/>
              <a:t>endocrinopathies</a:t>
            </a:r>
            <a:r>
              <a:rPr lang="en-US" dirty="0" smtClean="0"/>
              <a:t>……………………………………………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…………………………….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41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1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0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8382000" cy="5668963"/>
          </a:xfrm>
        </p:spPr>
        <p:txBody>
          <a:bodyPr>
            <a:normAutofit/>
          </a:bodyPr>
          <a:lstStyle/>
          <a:p>
            <a:r>
              <a:rPr lang="en-US" dirty="0"/>
              <a:t>clinical course of </a:t>
            </a:r>
            <a:r>
              <a:rPr lang="en-US" dirty="0" smtClean="0"/>
              <a:t>a patient </a:t>
            </a:r>
            <a:r>
              <a:rPr lang="en-US" dirty="0"/>
              <a:t>with a brain tumor is strongly influenced by </a:t>
            </a:r>
            <a:r>
              <a:rPr lang="en-US" b="1" dirty="0" smtClean="0"/>
              <a:t>patterns of </a:t>
            </a:r>
            <a:r>
              <a:rPr lang="en-US" b="1" dirty="0"/>
              <a:t>growth </a:t>
            </a:r>
            <a:r>
              <a:rPr lang="en-US" dirty="0"/>
              <a:t>and </a:t>
            </a:r>
            <a:r>
              <a:rPr lang="en-US" b="1" dirty="0"/>
              <a:t>location</a:t>
            </a:r>
            <a:r>
              <a:rPr lang="en-US" b="1" dirty="0" smtClean="0"/>
              <a:t>.</a:t>
            </a:r>
          </a:p>
          <a:p>
            <a:endParaRPr lang="en-US" b="1" dirty="0" smtClean="0"/>
          </a:p>
          <a:p>
            <a:r>
              <a:rPr lang="en-US" dirty="0"/>
              <a:t>Even the most highly malignant </a:t>
            </a:r>
            <a:r>
              <a:rPr lang="en-US" dirty="0" smtClean="0"/>
              <a:t>gliomas </a:t>
            </a:r>
            <a:r>
              <a:rPr lang="en-US" b="1" dirty="0" smtClean="0"/>
              <a:t>rarely </a:t>
            </a:r>
            <a:r>
              <a:rPr lang="en-US" b="1" dirty="0"/>
              <a:t>metastasize </a:t>
            </a:r>
            <a:r>
              <a:rPr lang="en-US" dirty="0"/>
              <a:t>outside the CNS.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Tumors </a:t>
            </a:r>
            <a:r>
              <a:rPr lang="en-US" dirty="0"/>
              <a:t>are able </a:t>
            </a:r>
            <a:r>
              <a:rPr lang="en-US" dirty="0" smtClean="0"/>
              <a:t>to </a:t>
            </a:r>
            <a:r>
              <a:rPr lang="en-US" b="1" dirty="0" smtClean="0"/>
              <a:t>spread </a:t>
            </a:r>
            <a:r>
              <a:rPr lang="en-US" b="1" dirty="0"/>
              <a:t>through the </a:t>
            </a:r>
            <a:r>
              <a:rPr lang="en-US" b="1" dirty="0" smtClean="0"/>
              <a:t>CSF.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en-US" dirty="0" smtClean="0"/>
              <a:t>Raised Intra cranial pressure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AU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42CCA3-A658-4AAE-8F13-64CAE42948E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914400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305800" cy="5211763"/>
          </a:xfrm>
        </p:spPr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Intracranial pressure- </a:t>
            </a:r>
            <a:r>
              <a:rPr lang="en-US" dirty="0" smtClean="0"/>
              <a:t>is </a:t>
            </a:r>
            <a:r>
              <a:rPr lang="en-US" dirty="0"/>
              <a:t>the pressure exerted by the cranium on the brain tissue, cerebrospinal fluid (CSF), and the brain's circulating blood </a:t>
            </a:r>
            <a:r>
              <a:rPr lang="en-US" dirty="0" smtClean="0"/>
              <a:t>volume.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382000" cy="5135563"/>
          </a:xfrm>
        </p:spPr>
        <p:txBody>
          <a:bodyPr>
            <a:normAutofit/>
          </a:bodyPr>
          <a:lstStyle/>
          <a:p>
            <a:r>
              <a:rPr lang="en-US" dirty="0" smtClean="0"/>
              <a:t>As </a:t>
            </a:r>
            <a:r>
              <a:rPr lang="en-US" dirty="0"/>
              <a:t>the volume of the brain increases, CSF is displaced and the vasculature is </a:t>
            </a:r>
            <a:r>
              <a:rPr lang="en-US" dirty="0" smtClean="0"/>
              <a:t>compressed(ischemia) , </a:t>
            </a:r>
            <a:r>
              <a:rPr lang="en-US" dirty="0"/>
              <a:t>leading to increasing pressure within the cranial cavity.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this limit is exceeded   cause brain herniation across the pressure gradient.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9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ttp://homepage.smc.edu/wissmann_paul/physnet/anatomynet/anatomy/hea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6096000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F8DA0E-4711-43B7-9D4C-8E449219A7A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8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Intracranial contents</a:t>
            </a:r>
            <a:endParaRPr lang="en-AU" altLang="en-US" smtClean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AU" altLang="en-US" smtClean="0"/>
          </a:p>
          <a:p>
            <a:pPr eaLnBrk="1" hangingPunct="1"/>
            <a:endParaRPr lang="en-AU" altLang="en-US" smtClean="0"/>
          </a:p>
          <a:p>
            <a:pPr eaLnBrk="1" hangingPunct="1"/>
            <a:endParaRPr lang="en-AU" altLang="en-US" smtClean="0"/>
          </a:p>
          <a:p>
            <a:pPr eaLnBrk="1" hangingPunct="1">
              <a:buFont typeface="Arial" charset="0"/>
              <a:buNone/>
            </a:pPr>
            <a:r>
              <a:rPr lang="en-US" altLang="en-US" smtClean="0"/>
              <a:t>		70%    	     15%		      15%</a:t>
            </a:r>
          </a:p>
          <a:p>
            <a:pPr eaLnBrk="1" hangingPunct="1">
              <a:buFont typeface="Arial" charset="0"/>
              <a:buNone/>
            </a:pPr>
            <a:r>
              <a:rPr lang="en-US" altLang="en-US" smtClean="0"/>
              <a:t>	     Brain		      CSF		    Blood</a:t>
            </a:r>
          </a:p>
          <a:p>
            <a:pPr eaLnBrk="1" hangingPunct="1"/>
            <a:endParaRPr lang="en-AU" altLang="en-US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76400" y="2286000"/>
            <a:ext cx="510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676400" y="2286000"/>
            <a:ext cx="0" cy="990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14800" y="22860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781800" y="22860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28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601356-D852-4658-87B6-EB50235D3E4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Raised intracranial pressure</a:t>
            </a:r>
            <a:endParaRPr lang="en-AU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1) Space occupying lesions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             Neoplasm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             Abscess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             </a:t>
            </a:r>
            <a:r>
              <a:rPr lang="en-US" dirty="0" err="1" smtClean="0"/>
              <a:t>Haemorrhages</a:t>
            </a: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  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2)</a:t>
            </a:r>
            <a:r>
              <a:rPr lang="en-US" dirty="0" err="1" smtClean="0"/>
              <a:t>Oedema</a:t>
            </a:r>
            <a:r>
              <a:rPr lang="en-US" dirty="0" smtClean="0"/>
              <a:t> – Diffuse / focal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            Infarction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            Infections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3) Obstructive hydrocephalus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AU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005CE9-6DF9-4916-AA6F-197FBBB0220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61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t3.gstatic.com/images?q=tbn:ANd9GcSD_5TaevTFa-ixEimdUaowPafKS-Rxu5mHUOON2Fd2yMaYYP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33400"/>
            <a:ext cx="47371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Box 2"/>
          <p:cNvSpPr txBox="1">
            <a:spLocks noChangeArrowheads="1"/>
          </p:cNvSpPr>
          <p:nvPr/>
        </p:nvSpPr>
        <p:spPr bwMode="auto">
          <a:xfrm>
            <a:off x="0" y="10668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Falx cerebrei</a:t>
            </a:r>
          </a:p>
        </p:txBody>
      </p:sp>
      <p:sp>
        <p:nvSpPr>
          <p:cNvPr id="54276" name="TextBox 3"/>
          <p:cNvSpPr txBox="1">
            <a:spLocks noChangeArrowheads="1"/>
          </p:cNvSpPr>
          <p:nvPr/>
        </p:nvSpPr>
        <p:spPr bwMode="auto">
          <a:xfrm>
            <a:off x="0" y="1752600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Tentorium cerebrei</a:t>
            </a:r>
          </a:p>
        </p:txBody>
      </p:sp>
      <p:sp>
        <p:nvSpPr>
          <p:cNvPr id="54277" name="TextBox 4"/>
          <p:cNvSpPr txBox="1">
            <a:spLocks noChangeArrowheads="1"/>
          </p:cNvSpPr>
          <p:nvPr/>
        </p:nvSpPr>
        <p:spPr bwMode="auto">
          <a:xfrm>
            <a:off x="914400" y="5715000"/>
            <a:ext cx="6705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                 </a:t>
            </a:r>
            <a:r>
              <a:rPr lang="en-US" altLang="en-US"/>
              <a:t>  Posterior view</a:t>
            </a:r>
          </a:p>
        </p:txBody>
      </p:sp>
      <p:sp>
        <p:nvSpPr>
          <p:cNvPr id="6" name="Right Arrow 5"/>
          <p:cNvSpPr/>
          <p:nvPr/>
        </p:nvSpPr>
        <p:spPr>
          <a:xfrm flipV="1">
            <a:off x="2057400" y="1219200"/>
            <a:ext cx="2362200" cy="1222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057400" y="1828800"/>
            <a:ext cx="1676400" cy="1524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280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2975CC2-DC9E-42D6-B369-32B7DFEFF81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6809"/>
            <a:ext cx="8153400" cy="644118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cxnSp>
        <p:nvCxnSpPr>
          <p:cNvPr id="4" name="Straight Arrow Connector 3"/>
          <p:cNvCxnSpPr/>
          <p:nvPr/>
        </p:nvCxnSpPr>
        <p:spPr>
          <a:xfrm>
            <a:off x="6172200" y="19050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Arrow 5"/>
          <p:cNvSpPr/>
          <p:nvPr/>
        </p:nvSpPr>
        <p:spPr>
          <a:xfrm>
            <a:off x="838200" y="2362200"/>
            <a:ext cx="1676400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905000"/>
            <a:ext cx="1295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Falx</a:t>
            </a:r>
            <a:r>
              <a:rPr lang="en-US" dirty="0" smtClean="0"/>
              <a:t> </a:t>
            </a:r>
            <a:r>
              <a:rPr lang="en-US" dirty="0" err="1" smtClean="0"/>
              <a:t>cerebri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5105400" y="4724400"/>
            <a:ext cx="2133600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39000" y="4343400"/>
            <a:ext cx="1371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Tentorium </a:t>
            </a:r>
            <a:r>
              <a:rPr lang="en-US" dirty="0" err="1" smtClean="0"/>
              <a:t>cerebri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35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Cerebral edema</a:t>
            </a:r>
            <a:r>
              <a:rPr lang="en-US" dirty="0" smtClean="0"/>
              <a:t>(brain </a:t>
            </a:r>
            <a:r>
              <a:rPr lang="en-US" dirty="0"/>
              <a:t>parenchymal edema)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Increased </a:t>
            </a:r>
            <a:r>
              <a:rPr lang="en-US" dirty="0"/>
              <a:t>fluid leakage from blood vessels or injury to various cells in </a:t>
            </a:r>
            <a:r>
              <a:rPr lang="en-US" dirty="0" smtClean="0"/>
              <a:t>CNS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Hydrocephalus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ccumulation </a:t>
            </a:r>
            <a:r>
              <a:rPr lang="en-US" dirty="0"/>
              <a:t>of excessive CSF </a:t>
            </a:r>
            <a:r>
              <a:rPr lang="en-US" dirty="0" smtClean="0"/>
              <a:t>with in </a:t>
            </a:r>
            <a:r>
              <a:rPr lang="en-US" dirty="0"/>
              <a:t>the ventricular </a:t>
            </a:r>
            <a:r>
              <a:rPr lang="en-US" dirty="0" smtClean="0"/>
              <a:t>system </a:t>
            </a:r>
            <a:r>
              <a:rPr lang="en-US" dirty="0"/>
              <a:t>impaired flow and resorption </a:t>
            </a:r>
            <a:r>
              <a:rPr lang="en-US" dirty="0" smtClean="0"/>
              <a:t>overproduction- </a:t>
            </a:r>
            <a:r>
              <a:rPr lang="en-US" dirty="0"/>
              <a:t>tumors of </a:t>
            </a:r>
            <a:r>
              <a:rPr lang="en-US" dirty="0" smtClean="0"/>
              <a:t>choroid plexus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Herniation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isplacement </a:t>
            </a:r>
            <a:r>
              <a:rPr lang="en-US" dirty="0"/>
              <a:t>of brain tissue past rigid </a:t>
            </a:r>
            <a:r>
              <a:rPr lang="en-US" dirty="0" err="1"/>
              <a:t>dural</a:t>
            </a:r>
            <a:r>
              <a:rPr lang="en-US" dirty="0"/>
              <a:t> folds or through openings in the skull because of ↑ ICP</a:t>
            </a:r>
          </a:p>
        </p:txBody>
      </p:sp>
    </p:spTree>
    <p:extLst>
      <p:ext uri="{BB962C8B-B14F-4D97-AF65-F5344CB8AC3E}">
        <p14:creationId xmlns:p14="http://schemas.microsoft.com/office/powerpoint/2010/main" val="23113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ranial </a:t>
            </a:r>
            <a:r>
              <a:rPr lang="en-US" dirty="0"/>
              <a:t>compartment is incompressible, and the volume inside the cranium is a fixed volume.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increase in volume of one of the cranial constituents (blood, CSF, and brain tissue) must be compensated by a decrease in volume of another.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22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Classification according to the location</a:t>
            </a:r>
            <a:endParaRPr lang="en-AU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Supratentorial</a:t>
            </a:r>
            <a:r>
              <a:rPr lang="en-US" altLang="en-US" dirty="0" smtClean="0"/>
              <a:t> tumours</a:t>
            </a:r>
          </a:p>
          <a:p>
            <a:pPr eaLnBrk="1" hangingPunct="1">
              <a:buFont typeface="Arial" charset="0"/>
              <a:buNone/>
            </a:pPr>
            <a:r>
              <a:rPr lang="en-US" altLang="en-US" dirty="0" smtClean="0"/>
              <a:t>          Common in adults</a:t>
            </a:r>
          </a:p>
          <a:p>
            <a:pPr eaLnBrk="1" hangingPunct="1">
              <a:buFont typeface="Arial" charset="0"/>
              <a:buNone/>
            </a:pPr>
            <a:endParaRPr lang="en-US" altLang="en-US" dirty="0" smtClean="0"/>
          </a:p>
          <a:p>
            <a:pPr eaLnBrk="1" hangingPunct="1"/>
            <a:r>
              <a:rPr lang="en-US" altLang="en-US" dirty="0" err="1" smtClean="0"/>
              <a:t>Infratentorial</a:t>
            </a:r>
            <a:r>
              <a:rPr lang="en-US" altLang="en-US" dirty="0" smtClean="0"/>
              <a:t> tumours </a:t>
            </a:r>
          </a:p>
          <a:p>
            <a:pPr eaLnBrk="1" hangingPunct="1">
              <a:buFont typeface="Arial" charset="0"/>
              <a:buNone/>
            </a:pPr>
            <a:r>
              <a:rPr lang="en-US" altLang="en-US" dirty="0" smtClean="0"/>
              <a:t>          Common in children</a:t>
            </a:r>
          </a:p>
          <a:p>
            <a:pPr eaLnBrk="1" hangingPunct="1"/>
            <a:endParaRPr lang="en-AU" altLang="en-U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9D98B8-FD59-4346-A0FA-7D80934E973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Raised intracranial pressure</a:t>
            </a:r>
            <a:endParaRPr lang="en-AU" altLang="en-US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 smtClean="0"/>
              <a:t>Increase 		Compensatory changes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 smtClean="0"/>
              <a:t>Brain volume		- Reduced CSF space	Maintain normal ICP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 smtClean="0"/>
              <a:t>                                   	- Reduced blood volume</a:t>
            </a:r>
          </a:p>
          <a:p>
            <a:pPr eaLnBrk="1" hangingPunct="1">
              <a:lnSpc>
                <a:spcPct val="90000"/>
              </a:lnSpc>
            </a:pPr>
            <a:endParaRPr lang="en-US" altLang="en-US" sz="210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 smtClean="0"/>
              <a:t>                                                 Critical phase</a:t>
            </a:r>
          </a:p>
          <a:p>
            <a:pPr eaLnBrk="1" hangingPunct="1">
              <a:lnSpc>
                <a:spcPct val="90000"/>
              </a:lnSpc>
            </a:pPr>
            <a:endParaRPr lang="en-US" altLang="en-US" sz="210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 smtClean="0"/>
              <a:t>              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 smtClean="0"/>
              <a:t>                       Distortion and displacement of the brain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 smtClean="0"/>
              <a:t>          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10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 smtClean="0"/>
              <a:t>                        Manifestation of clinical features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 smtClean="0"/>
              <a:t>             </a:t>
            </a:r>
          </a:p>
        </p:txBody>
      </p:sp>
      <p:sp>
        <p:nvSpPr>
          <p:cNvPr id="58372" name="Line 5"/>
          <p:cNvSpPr>
            <a:spLocks noChangeShapeType="1"/>
          </p:cNvSpPr>
          <p:nvPr/>
        </p:nvSpPr>
        <p:spPr bwMode="auto">
          <a:xfrm>
            <a:off x="2209800" y="182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971800" y="2743200"/>
            <a:ext cx="228600" cy="10668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2971800" y="4419600"/>
            <a:ext cx="228600" cy="609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37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977098-DC5A-45BB-AD07-C08DF7618FD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638800" y="2057400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8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Effects of raised intracranial pressure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 smtClean="0"/>
              <a:t>Narrowing of sulci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 smtClean="0"/>
              <a:t>Flattening of gyri 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 smtClean="0"/>
              <a:t>Surface of the brain looks dry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 smtClean="0"/>
              <a:t>Compression of the </a:t>
            </a:r>
            <a:r>
              <a:rPr lang="en-US" sz="3500" dirty="0" err="1" smtClean="0"/>
              <a:t>ipsilateral</a:t>
            </a:r>
            <a:r>
              <a:rPr lang="en-US" sz="3500" dirty="0" smtClean="0"/>
              <a:t> lateral  ventricle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 smtClean="0"/>
              <a:t>Shift of midline structures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 smtClean="0"/>
              <a:t>Internal brain </a:t>
            </a:r>
            <a:r>
              <a:rPr lang="en-US" sz="3500" dirty="0" err="1" smtClean="0"/>
              <a:t>herniation</a:t>
            </a:r>
            <a:endParaRPr lang="en-US" sz="3500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500" dirty="0" smtClean="0"/>
              <a:t>	</a:t>
            </a:r>
            <a:r>
              <a:rPr lang="en-US" sz="3000" dirty="0" smtClean="0"/>
              <a:t>- </a:t>
            </a:r>
            <a:r>
              <a:rPr lang="en-US" sz="3000" dirty="0" err="1" smtClean="0"/>
              <a:t>Transtentorial</a:t>
            </a:r>
            <a:r>
              <a:rPr lang="en-US" sz="3000" dirty="0" smtClean="0"/>
              <a:t> hernia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000" dirty="0" smtClean="0"/>
              <a:t>	- </a:t>
            </a:r>
            <a:r>
              <a:rPr lang="en-US" sz="3000" dirty="0" err="1" smtClean="0"/>
              <a:t>Subfalcine</a:t>
            </a:r>
            <a:r>
              <a:rPr lang="en-US" sz="3000" dirty="0" smtClean="0"/>
              <a:t> hernia 	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000" dirty="0" smtClean="0"/>
              <a:t>	- </a:t>
            </a:r>
            <a:r>
              <a:rPr lang="en-US" sz="3000" dirty="0" err="1" smtClean="0"/>
              <a:t>Tonsilar</a:t>
            </a:r>
            <a:r>
              <a:rPr lang="en-US" sz="3000" dirty="0" smtClean="0"/>
              <a:t> hernia</a:t>
            </a:r>
            <a:endParaRPr lang="en-AU" sz="3000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38F2C1-921E-433E-9A68-02B378CC7F1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6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Macroscopy</a:t>
            </a:r>
          </a:p>
        </p:txBody>
      </p:sp>
      <p:pic>
        <p:nvPicPr>
          <p:cNvPr id="63491" name="Picture 2" descr="http://o.quizlet.com/i/jGwgHPV54mkQATjPKDsyzQ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5029200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TextBox 3"/>
          <p:cNvSpPr txBox="1">
            <a:spLocks noChangeArrowheads="1"/>
          </p:cNvSpPr>
          <p:nvPr/>
        </p:nvSpPr>
        <p:spPr bwMode="auto">
          <a:xfrm>
            <a:off x="5257800" y="1143000"/>
            <a:ext cx="38862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+mn-lt"/>
              </a:rPr>
              <a:t>Note: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+mn-lt"/>
              </a:rPr>
              <a:t>Shift of midline structures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+mn-lt"/>
              </a:rPr>
              <a:t>(interventricular septum, anterior cerebral arteries and the third ventricle)</a:t>
            </a:r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809D45-B51D-4A06-AC33-534E553056E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3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herniation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5344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cranial cavity is partitioned by the tentorium cerebelli and </a:t>
            </a:r>
            <a:r>
              <a:rPr lang="en-US" dirty="0" err="1"/>
              <a:t>falx</a:t>
            </a:r>
            <a:r>
              <a:rPr lang="en-US" dirty="0"/>
              <a:t> </a:t>
            </a:r>
            <a:r>
              <a:rPr lang="en-US" dirty="0" err="1"/>
              <a:t>cerebri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A </a:t>
            </a:r>
            <a:r>
              <a:rPr lang="en-US" dirty="0"/>
              <a:t>part of the brain  </a:t>
            </a:r>
            <a:r>
              <a:rPr lang="en-US" dirty="0" smtClean="0"/>
              <a:t>can be  </a:t>
            </a:r>
            <a:r>
              <a:rPr lang="en-US" dirty="0"/>
              <a:t>compressed by an extrinsic </a:t>
            </a:r>
            <a:r>
              <a:rPr lang="en-US" dirty="0" smtClean="0"/>
              <a:t>lesion (</a:t>
            </a:r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- subdural hematoma) </a:t>
            </a:r>
            <a:r>
              <a:rPr lang="en-US" dirty="0"/>
              <a:t>or is expanded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-brain </a:t>
            </a:r>
            <a:r>
              <a:rPr lang="en-US" dirty="0"/>
              <a:t>tumor, </a:t>
            </a:r>
            <a:r>
              <a:rPr lang="en-US" dirty="0" smtClean="0"/>
              <a:t>abscess).</a:t>
            </a:r>
          </a:p>
          <a:p>
            <a:endParaRPr lang="en-US" dirty="0" smtClean="0"/>
          </a:p>
          <a:p>
            <a:r>
              <a:rPr lang="en-US" dirty="0" smtClean="0"/>
              <a:t>This  displaces  </a:t>
            </a:r>
            <a:r>
              <a:rPr lang="en-US" dirty="0"/>
              <a:t>(herniates) </a:t>
            </a:r>
            <a:r>
              <a:rPr lang="en-US" dirty="0" smtClean="0"/>
              <a:t> a part of the brain from </a:t>
            </a:r>
            <a:r>
              <a:rPr lang="en-US" dirty="0"/>
              <a:t>one cranial compartment to another.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H</a:t>
            </a:r>
            <a:r>
              <a:rPr lang="en-US" dirty="0" smtClean="0"/>
              <a:t>erniation </a:t>
            </a:r>
            <a:r>
              <a:rPr lang="en-US" dirty="0"/>
              <a:t>puts extreme pressure on parts of the brain and thereby cuts off the blood supply to various parts of the </a:t>
            </a:r>
            <a:r>
              <a:rPr lang="en-US" dirty="0" smtClean="0"/>
              <a:t>brain- </a:t>
            </a:r>
            <a:r>
              <a:rPr lang="en-US" dirty="0"/>
              <a:t>it is often fatal. 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4223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major </a:t>
            </a:r>
            <a:r>
              <a:rPr lang="en-US" dirty="0" err="1"/>
              <a:t>herniations</a:t>
            </a:r>
            <a:r>
              <a:rPr lang="en-US" dirty="0"/>
              <a:t> can occur, either alone or in combination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Subfalcial</a:t>
            </a:r>
            <a:r>
              <a:rPr lang="en-US" dirty="0" smtClean="0"/>
              <a:t> herniation</a:t>
            </a:r>
          </a:p>
          <a:p>
            <a:r>
              <a:rPr lang="en-US" dirty="0" err="1" smtClean="0"/>
              <a:t>Uncal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transtentorial</a:t>
            </a:r>
            <a:r>
              <a:rPr lang="en-US" dirty="0"/>
              <a:t>) </a:t>
            </a:r>
            <a:r>
              <a:rPr lang="en-US" dirty="0" smtClean="0"/>
              <a:t>herniation</a:t>
            </a:r>
          </a:p>
          <a:p>
            <a:r>
              <a:rPr lang="en-US" dirty="0" smtClean="0"/>
              <a:t>Cerebellar </a:t>
            </a:r>
            <a:r>
              <a:rPr lang="en-US" dirty="0"/>
              <a:t>tonsillar herniation.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33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Uncal</a:t>
            </a:r>
            <a:r>
              <a:rPr lang="en-US" dirty="0" smtClean="0"/>
              <a:t>/</a:t>
            </a:r>
            <a:r>
              <a:rPr lang="en-US" dirty="0" err="1" smtClean="0"/>
              <a:t>Transtentorial</a:t>
            </a:r>
            <a:r>
              <a:rPr lang="en-US" dirty="0" smtClean="0"/>
              <a:t> herniation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erniation </a:t>
            </a:r>
            <a:r>
              <a:rPr lang="en-US" dirty="0"/>
              <a:t>of the medial temporal lobe from the middle into the posterior fossa, across the tentorial </a:t>
            </a:r>
            <a:r>
              <a:rPr lang="en-US" dirty="0" smtClean="0"/>
              <a:t>opening/Incisura. 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/>
              <a:t>uncus of the temporal lobe </a:t>
            </a:r>
            <a:r>
              <a:rPr lang="en-US" dirty="0"/>
              <a:t>is forced into the gap between the midbrain and the edge of the tentorium.</a:t>
            </a:r>
          </a:p>
        </p:txBody>
      </p:sp>
    </p:spTree>
    <p:extLst>
      <p:ext uri="{BB962C8B-B14F-4D97-AF65-F5344CB8AC3E}">
        <p14:creationId xmlns:p14="http://schemas.microsoft.com/office/powerpoint/2010/main" val="5299949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7"/>
          <a:stretch/>
        </p:blipFill>
        <p:spPr bwMode="auto">
          <a:xfrm>
            <a:off x="685800" y="914400"/>
            <a:ext cx="7797800" cy="48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1050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6315"/>
            <a:ext cx="8305800" cy="620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425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Transtentorial</a:t>
            </a:r>
            <a:r>
              <a:rPr lang="en-US" altLang="en-US" dirty="0" smtClean="0"/>
              <a:t> herniation</a:t>
            </a:r>
            <a:br>
              <a:rPr lang="en-US" altLang="en-US" dirty="0" smtClean="0"/>
            </a:br>
            <a:r>
              <a:rPr lang="en-US" altLang="en-US" sz="3600" dirty="0" smtClean="0"/>
              <a:t>clinical manifestations</a:t>
            </a:r>
            <a:endParaRPr lang="en-AU" altLang="en-US" sz="3600" dirty="0" smtClean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 smtClean="0"/>
              <a:t>Ipsilateral 3</a:t>
            </a:r>
            <a:r>
              <a:rPr lang="en-US" altLang="en-US" baseline="30000" dirty="0" smtClean="0"/>
              <a:t>rd</a:t>
            </a:r>
            <a:r>
              <a:rPr lang="en-US" altLang="en-US" dirty="0" smtClean="0"/>
              <a:t> nerve compression</a:t>
            </a:r>
          </a:p>
          <a:p>
            <a:pPr eaLnBrk="1" hangingPunct="1">
              <a:buFont typeface="Arial" charset="0"/>
              <a:buNone/>
            </a:pPr>
            <a:r>
              <a:rPr lang="en-US" altLang="en-US" dirty="0" smtClean="0"/>
              <a:t>                     -  Fixed dilated pupils</a:t>
            </a:r>
          </a:p>
          <a:p>
            <a:pPr eaLnBrk="1" hangingPunct="1">
              <a:buFont typeface="Arial" charset="0"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	-  Down and out position of eye</a:t>
            </a:r>
          </a:p>
          <a:p>
            <a:pPr eaLnBrk="1" hangingPunct="1"/>
            <a:r>
              <a:rPr lang="en-US" altLang="en-US" dirty="0" smtClean="0"/>
              <a:t>Posterior cerebral artery compression</a:t>
            </a:r>
          </a:p>
          <a:p>
            <a:pPr marL="1371600" lvl="3" indent="0"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      </a:t>
            </a:r>
            <a:r>
              <a:rPr lang="en-US" altLang="en-US" sz="2800" dirty="0" err="1" smtClean="0"/>
              <a:t>Ischaemia</a:t>
            </a:r>
            <a:r>
              <a:rPr lang="en-US" altLang="en-US" sz="2800" dirty="0" smtClean="0"/>
              <a:t> of I/L visual cortex</a:t>
            </a:r>
          </a:p>
          <a:p>
            <a:pPr marL="0" indent="0" eaLnBrk="1" hangingPunct="1">
              <a:buNone/>
            </a:pPr>
            <a:r>
              <a:rPr lang="en-US" altLang="en-US" dirty="0" smtClean="0"/>
              <a:t>		    </a:t>
            </a:r>
            <a:r>
              <a:rPr lang="en-US" altLang="en-US" dirty="0" err="1" smtClean="0"/>
              <a:t>duret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haemorrahges</a:t>
            </a:r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 smtClean="0"/>
          </a:p>
          <a:p>
            <a:pPr marL="0" indent="0" eaLnBrk="1" hangingPunct="1">
              <a:buNone/>
            </a:pPr>
            <a:r>
              <a:rPr lang="en-US" altLang="en-US" dirty="0" smtClean="0"/>
              <a:t>Brain stem compression</a:t>
            </a:r>
          </a:p>
          <a:p>
            <a:pPr eaLnBrk="1" hangingPunct="1">
              <a:buFont typeface="Arial" charset="0"/>
              <a:buNone/>
            </a:pPr>
            <a:r>
              <a:rPr lang="en-US" altLang="en-US" dirty="0" smtClean="0"/>
              <a:t>                   - Cardiorespiratory failure and death</a:t>
            </a:r>
          </a:p>
          <a:p>
            <a:pPr eaLnBrk="1" hangingPunct="1"/>
            <a:endParaRPr lang="en-AU" altLang="en-US" dirty="0" smtClean="0"/>
          </a:p>
        </p:txBody>
      </p:sp>
      <p:pic>
        <p:nvPicPr>
          <p:cNvPr id="68612" name="Picture 2" descr="http://www.pacificu.edu/optometry/ce/courses/19433/images/figure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97"/>
          <a:stretch>
            <a:fillRect/>
          </a:stretch>
        </p:blipFill>
        <p:spPr bwMode="auto">
          <a:xfrm>
            <a:off x="6934200" y="1828800"/>
            <a:ext cx="1828800" cy="881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C45962-F42D-464F-835C-620A7E2B443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610600" cy="6172200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herniating uncus displaces the midbrain </a:t>
            </a:r>
            <a:r>
              <a:rPr lang="en-US" dirty="0" smtClean="0"/>
              <a:t>laterally.</a:t>
            </a:r>
          </a:p>
          <a:p>
            <a:r>
              <a:rPr lang="en-US" dirty="0" smtClean="0"/>
              <a:t>The </a:t>
            </a:r>
            <a:r>
              <a:rPr lang="en-US" dirty="0"/>
              <a:t>contralateral cerebral peduncle is compressed against the edge of the </a:t>
            </a:r>
            <a:r>
              <a:rPr lang="en-US" dirty="0" smtClean="0"/>
              <a:t>tentorium</a:t>
            </a:r>
          </a:p>
          <a:p>
            <a:r>
              <a:rPr lang="en-US" altLang="en-US" dirty="0" smtClean="0"/>
              <a:t>Formation </a:t>
            </a:r>
            <a:r>
              <a:rPr lang="en-US" altLang="en-US" dirty="0"/>
              <a:t>of a groove </a:t>
            </a:r>
            <a:r>
              <a:rPr lang="en-US" altLang="en-US" dirty="0" smtClean="0"/>
              <a:t>(</a:t>
            </a:r>
            <a:r>
              <a:rPr lang="en-US" altLang="en-US" dirty="0" err="1" smtClean="0">
                <a:solidFill>
                  <a:srgbClr val="3333CC"/>
                </a:solidFill>
              </a:rPr>
              <a:t>Kernohan</a:t>
            </a:r>
            <a:r>
              <a:rPr lang="en-US" altLang="en-US" dirty="0" smtClean="0">
                <a:solidFill>
                  <a:srgbClr val="3333CC"/>
                </a:solidFill>
              </a:rPr>
              <a:t> notch) </a:t>
            </a:r>
            <a:r>
              <a:rPr lang="en-US" altLang="en-US" dirty="0" smtClean="0"/>
              <a:t>and hemorrhage </a:t>
            </a:r>
            <a:r>
              <a:rPr lang="en-US" altLang="en-US" dirty="0"/>
              <a:t>on the </a:t>
            </a:r>
            <a:r>
              <a:rPr lang="en-US" altLang="en-US" dirty="0" smtClean="0"/>
              <a:t> contralateral midbrain.</a:t>
            </a:r>
          </a:p>
          <a:p>
            <a:endParaRPr lang="en-US" dirty="0" smtClean="0"/>
          </a:p>
          <a:p>
            <a:r>
              <a:rPr lang="en-US" dirty="0" smtClean="0"/>
              <a:t> Cause paralysis </a:t>
            </a:r>
            <a:r>
              <a:rPr lang="en-US" dirty="0"/>
              <a:t>on the same side as the primary </a:t>
            </a:r>
            <a:r>
              <a:rPr lang="en-US" dirty="0" smtClean="0"/>
              <a:t>lesion.</a:t>
            </a:r>
          </a:p>
          <a:p>
            <a:endParaRPr lang="en-US" dirty="0" smtClean="0"/>
          </a:p>
          <a:p>
            <a:r>
              <a:rPr lang="en-US" dirty="0" smtClean="0"/>
              <a:t>A false localizing sign!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1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Tumours of the CNS</a:t>
            </a:r>
            <a:endParaRPr lang="en-AU" altLang="en-US" dirty="0" smtClean="0"/>
          </a:p>
        </p:txBody>
      </p:sp>
      <p:sp>
        <p:nvSpPr>
          <p:cNvPr id="7171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/>
          <a:lstStyle/>
          <a:p>
            <a:pPr eaLnBrk="1" hangingPunct="1"/>
            <a:endParaRPr lang="en-AU" altLang="en-US" dirty="0" smtClean="0"/>
          </a:p>
          <a:p>
            <a:pPr eaLnBrk="1" hangingPunct="1"/>
            <a:endParaRPr lang="en-AU" altLang="en-US" dirty="0" smtClean="0"/>
          </a:p>
          <a:p>
            <a:pPr eaLnBrk="1" hangingPunct="1"/>
            <a:endParaRPr lang="en-AU" altLang="en-US" dirty="0" smtClean="0"/>
          </a:p>
          <a:p>
            <a:pPr eaLnBrk="1" hangingPunct="1">
              <a:buFont typeface="Arial" charset="0"/>
              <a:buNone/>
            </a:pPr>
            <a:r>
              <a:rPr lang="en-US" altLang="en-US" dirty="0" smtClean="0"/>
              <a:t>		Primary tumours           Metastatic tumours</a:t>
            </a:r>
          </a:p>
          <a:p>
            <a:pPr eaLnBrk="1" hangingPunct="1">
              <a:buFont typeface="Arial" charset="0"/>
              <a:buNone/>
            </a:pPr>
            <a:endParaRPr lang="en-US" altLang="en-US" dirty="0" smtClean="0"/>
          </a:p>
          <a:p>
            <a:pPr eaLnBrk="1" hangingPunct="1">
              <a:buFont typeface="Arial" charset="0"/>
              <a:buNone/>
            </a:pPr>
            <a:endParaRPr lang="en-US" altLang="en-US" dirty="0" smtClean="0"/>
          </a:p>
          <a:p>
            <a:pPr eaLnBrk="1" hangingPunct="1">
              <a:buFont typeface="Arial" charset="0"/>
              <a:buNone/>
            </a:pPr>
            <a:r>
              <a:rPr lang="en-US" altLang="en-US" sz="2800" dirty="0" err="1" smtClean="0"/>
              <a:t>Neuroepithelial</a:t>
            </a:r>
            <a:r>
              <a:rPr lang="en-US" altLang="en-US" sz="2800" dirty="0" smtClean="0"/>
              <a:t>	            Others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800" dirty="0" smtClean="0"/>
              <a:t>tissue	 origin		            Origin- </a:t>
            </a:r>
            <a:r>
              <a:rPr lang="en-US" altLang="en-US" sz="1800" dirty="0" smtClean="0"/>
              <a:t>Peripheral nerves, meninges, 						    </a:t>
            </a:r>
            <a:r>
              <a:rPr lang="en-US" altLang="en-US" sz="1800" dirty="0" err="1" smtClean="0"/>
              <a:t>hamopoietic</a:t>
            </a:r>
            <a:r>
              <a:rPr lang="en-US" altLang="en-US" sz="1800" dirty="0" smtClean="0"/>
              <a:t> tissue, Germ cells	</a:t>
            </a:r>
          </a:p>
          <a:p>
            <a:pPr eaLnBrk="1" hangingPunct="1">
              <a:buFont typeface="Arial" charset="0"/>
              <a:buNone/>
            </a:pPr>
            <a:endParaRPr lang="en-US" altLang="en-US" dirty="0" smtClean="0"/>
          </a:p>
          <a:p>
            <a:pPr eaLnBrk="1" hangingPunct="1"/>
            <a:endParaRPr lang="en-AU" altLang="en-US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895600" y="2057400"/>
            <a:ext cx="335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895600" y="20574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48400" y="20574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72000" y="1417638"/>
            <a:ext cx="0" cy="63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90600" y="4267200"/>
            <a:ext cx="3733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90600" y="42672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24400" y="42672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591594" y="4037806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Slide Number Placeholder 12"/>
          <p:cNvSpPr>
            <a:spLocks noGrp="1"/>
          </p:cNvSpPr>
          <p:nvPr>
            <p:ph type="sldNum" sz="quarter" idx="12"/>
          </p:nvPr>
        </p:nvSpPr>
        <p:spPr bwMode="auto">
          <a:xfrm>
            <a:off x="3200400" y="586740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E502FB-6ABE-49E1-80BA-D6ED539EA8C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152400" y="5257800"/>
            <a:ext cx="8763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Note : - Swollen left cerebral hemisphere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  - Herniation of the uncus of the hippocampus through the tentorium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  - Groove on the mid brain (white arrow)</a:t>
            </a:r>
          </a:p>
        </p:txBody>
      </p:sp>
      <p:pic>
        <p:nvPicPr>
          <p:cNvPr id="71683" name="Picture 2" descr="C:\Users\saumya\Desktop\CNS0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74453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5638800" y="990600"/>
            <a:ext cx="27432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/>
              <a:t>Left cerebral hemisphere</a:t>
            </a:r>
          </a:p>
        </p:txBody>
      </p:sp>
      <p:sp>
        <p:nvSpPr>
          <p:cNvPr id="7168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8EFF70-BD8F-4E5A-BE5A-9796808870F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6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Duret haemorrhages</a:t>
            </a:r>
            <a:endParaRPr lang="en-AU" altLang="en-US" smtClean="0"/>
          </a:p>
        </p:txBody>
      </p:sp>
      <p:pic>
        <p:nvPicPr>
          <p:cNvPr id="69635" name="Picture 6" descr="duret haemorrh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524000"/>
            <a:ext cx="7239000" cy="4740275"/>
          </a:xfrm>
        </p:spPr>
      </p:pic>
      <p:sp>
        <p:nvSpPr>
          <p:cNvPr id="4" name="Right Arrow 3"/>
          <p:cNvSpPr/>
          <p:nvPr/>
        </p:nvSpPr>
        <p:spPr>
          <a:xfrm>
            <a:off x="3276600" y="3048000"/>
            <a:ext cx="381000" cy="304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963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15B452-D86C-4866-869F-53FC053D302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9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</a:t>
            </a:r>
            <a:r>
              <a:rPr lang="en-US" dirty="0" err="1" smtClean="0"/>
              <a:t>falcine</a:t>
            </a:r>
            <a:r>
              <a:rPr lang="en-US" dirty="0" smtClean="0"/>
              <a:t> herniation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Displaces </a:t>
            </a:r>
            <a:r>
              <a:rPr lang="en-US" b="1" dirty="0" smtClean="0"/>
              <a:t>cingulate gyrus under the </a:t>
            </a:r>
            <a:r>
              <a:rPr lang="en-US" b="1" dirty="0" err="1" smtClean="0"/>
              <a:t>falx</a:t>
            </a:r>
            <a:endParaRPr lang="en-US" b="1" dirty="0" smtClean="0"/>
          </a:p>
          <a:p>
            <a:r>
              <a:rPr lang="en-US" dirty="0" smtClean="0"/>
              <a:t>Common with frontal lobe lesions</a:t>
            </a:r>
          </a:p>
          <a:p>
            <a:r>
              <a:rPr lang="en-US" dirty="0" smtClean="0"/>
              <a:t>Compress the anterior cerebral arteries and its branches.</a:t>
            </a:r>
          </a:p>
          <a:p>
            <a:r>
              <a:rPr lang="en-US" dirty="0"/>
              <a:t>This can lead to abnormal posture, coma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0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Subfalcine herniation</a:t>
            </a:r>
            <a:endParaRPr lang="en-AU" altLang="en-US" smtClean="0"/>
          </a:p>
        </p:txBody>
      </p:sp>
      <p:pic>
        <p:nvPicPr>
          <p:cNvPr id="72707" name="Picture 2" descr="http://missinglink.ucsf.edu/lm/introductionneuropathology/Herniation/Herniation_Images/HerniationGro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980" r="8974" b="6145"/>
          <a:stretch>
            <a:fillRect/>
          </a:stretch>
        </p:blipFill>
        <p:spPr bwMode="auto">
          <a:xfrm>
            <a:off x="228600" y="1219200"/>
            <a:ext cx="5105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TextBox 4"/>
          <p:cNvSpPr txBox="1">
            <a:spLocks noChangeArrowheads="1"/>
          </p:cNvSpPr>
          <p:nvPr/>
        </p:nvSpPr>
        <p:spPr bwMode="auto">
          <a:xfrm>
            <a:off x="304800" y="1447800"/>
            <a:ext cx="381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" name="Freeform 5"/>
          <p:cNvSpPr/>
          <p:nvPr/>
        </p:nvSpPr>
        <p:spPr>
          <a:xfrm>
            <a:off x="2667000" y="1219200"/>
            <a:ext cx="477838" cy="1377950"/>
          </a:xfrm>
          <a:custGeom>
            <a:avLst/>
            <a:gdLst>
              <a:gd name="connsiteX0" fmla="*/ 478302 w 478302"/>
              <a:gd name="connsiteY0" fmla="*/ 0 h 1378634"/>
              <a:gd name="connsiteX1" fmla="*/ 464234 w 478302"/>
              <a:gd name="connsiteY1" fmla="*/ 70339 h 1378634"/>
              <a:gd name="connsiteX2" fmla="*/ 436098 w 478302"/>
              <a:gd name="connsiteY2" fmla="*/ 154745 h 1378634"/>
              <a:gd name="connsiteX3" fmla="*/ 393895 w 478302"/>
              <a:gd name="connsiteY3" fmla="*/ 323557 h 1378634"/>
              <a:gd name="connsiteX4" fmla="*/ 379828 w 478302"/>
              <a:gd name="connsiteY4" fmla="*/ 365760 h 1378634"/>
              <a:gd name="connsiteX5" fmla="*/ 351692 w 478302"/>
              <a:gd name="connsiteY5" fmla="*/ 393896 h 1378634"/>
              <a:gd name="connsiteX6" fmla="*/ 337625 w 478302"/>
              <a:gd name="connsiteY6" fmla="*/ 436099 h 1378634"/>
              <a:gd name="connsiteX7" fmla="*/ 309489 w 478302"/>
              <a:gd name="connsiteY7" fmla="*/ 534573 h 1378634"/>
              <a:gd name="connsiteX8" fmla="*/ 281354 w 478302"/>
              <a:gd name="connsiteY8" fmla="*/ 576776 h 1378634"/>
              <a:gd name="connsiteX9" fmla="*/ 239151 w 478302"/>
              <a:gd name="connsiteY9" fmla="*/ 661182 h 1378634"/>
              <a:gd name="connsiteX10" fmla="*/ 211015 w 478302"/>
              <a:gd name="connsiteY10" fmla="*/ 773723 h 1378634"/>
              <a:gd name="connsiteX11" fmla="*/ 182880 w 478302"/>
              <a:gd name="connsiteY11" fmla="*/ 858129 h 1378634"/>
              <a:gd name="connsiteX12" fmla="*/ 140677 w 478302"/>
              <a:gd name="connsiteY12" fmla="*/ 1041009 h 1378634"/>
              <a:gd name="connsiteX13" fmla="*/ 112542 w 478302"/>
              <a:gd name="connsiteY13" fmla="*/ 1069145 h 1378634"/>
              <a:gd name="connsiteX14" fmla="*/ 84406 w 478302"/>
              <a:gd name="connsiteY14" fmla="*/ 1153551 h 1378634"/>
              <a:gd name="connsiteX15" fmla="*/ 70338 w 478302"/>
              <a:gd name="connsiteY15" fmla="*/ 1223889 h 1378634"/>
              <a:gd name="connsiteX16" fmla="*/ 42203 w 478302"/>
              <a:gd name="connsiteY16" fmla="*/ 1308296 h 1378634"/>
              <a:gd name="connsiteX17" fmla="*/ 0 w 478302"/>
              <a:gd name="connsiteY17" fmla="*/ 1378634 h 137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8302" h="1378634">
                <a:moveTo>
                  <a:pt x="478302" y="0"/>
                </a:moveTo>
                <a:cubicBezTo>
                  <a:pt x="473613" y="23446"/>
                  <a:pt x="470525" y="47271"/>
                  <a:pt x="464234" y="70339"/>
                </a:cubicBezTo>
                <a:cubicBezTo>
                  <a:pt x="456431" y="98951"/>
                  <a:pt x="436098" y="154745"/>
                  <a:pt x="436098" y="154745"/>
                </a:cubicBezTo>
                <a:cubicBezTo>
                  <a:pt x="417155" y="268410"/>
                  <a:pt x="431052" y="212086"/>
                  <a:pt x="393895" y="323557"/>
                </a:cubicBezTo>
                <a:cubicBezTo>
                  <a:pt x="389206" y="337625"/>
                  <a:pt x="390313" y="355275"/>
                  <a:pt x="379828" y="365760"/>
                </a:cubicBezTo>
                <a:lnTo>
                  <a:pt x="351692" y="393896"/>
                </a:lnTo>
                <a:cubicBezTo>
                  <a:pt x="347003" y="407964"/>
                  <a:pt x="341699" y="421841"/>
                  <a:pt x="337625" y="436099"/>
                </a:cubicBezTo>
                <a:cubicBezTo>
                  <a:pt x="331616" y="457132"/>
                  <a:pt x="320731" y="512088"/>
                  <a:pt x="309489" y="534573"/>
                </a:cubicBezTo>
                <a:cubicBezTo>
                  <a:pt x="301928" y="549695"/>
                  <a:pt x="288915" y="561654"/>
                  <a:pt x="281354" y="576776"/>
                </a:cubicBezTo>
                <a:cubicBezTo>
                  <a:pt x="223111" y="693261"/>
                  <a:pt x="319782" y="540234"/>
                  <a:pt x="239151" y="661182"/>
                </a:cubicBezTo>
                <a:cubicBezTo>
                  <a:pt x="229772" y="698696"/>
                  <a:pt x="223243" y="737039"/>
                  <a:pt x="211015" y="773723"/>
                </a:cubicBezTo>
                <a:lnTo>
                  <a:pt x="182880" y="858129"/>
                </a:lnTo>
                <a:cubicBezTo>
                  <a:pt x="179011" y="885210"/>
                  <a:pt x="166424" y="1015262"/>
                  <a:pt x="140677" y="1041009"/>
                </a:cubicBezTo>
                <a:lnTo>
                  <a:pt x="112542" y="1069145"/>
                </a:lnTo>
                <a:cubicBezTo>
                  <a:pt x="103163" y="1097280"/>
                  <a:pt x="90222" y="1124470"/>
                  <a:pt x="84406" y="1153551"/>
                </a:cubicBezTo>
                <a:cubicBezTo>
                  <a:pt x="79717" y="1176997"/>
                  <a:pt x="76629" y="1200821"/>
                  <a:pt x="70338" y="1223889"/>
                </a:cubicBezTo>
                <a:cubicBezTo>
                  <a:pt x="62535" y="1252502"/>
                  <a:pt x="58654" y="1283619"/>
                  <a:pt x="42203" y="1308296"/>
                </a:cubicBezTo>
                <a:cubicBezTo>
                  <a:pt x="8252" y="1359223"/>
                  <a:pt x="21629" y="1335377"/>
                  <a:pt x="0" y="1378634"/>
                </a:cubicBezTo>
              </a:path>
            </a:pathLst>
          </a:cu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/>
          </a:p>
        </p:txBody>
      </p:sp>
      <p:sp>
        <p:nvSpPr>
          <p:cNvPr id="72710" name="TextBox 6"/>
          <p:cNvSpPr txBox="1">
            <a:spLocks noChangeArrowheads="1"/>
          </p:cNvSpPr>
          <p:nvPr/>
        </p:nvSpPr>
        <p:spPr bwMode="auto">
          <a:xfrm>
            <a:off x="5250873" y="1219200"/>
            <a:ext cx="38862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 dirty="0" smtClean="0"/>
              <a:t>Herniation </a:t>
            </a:r>
            <a:r>
              <a:rPr lang="en-AU" altLang="en-US" sz="1800" dirty="0"/>
              <a:t>of cingulate gyrus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AU" altLang="en-US" sz="1800" dirty="0"/>
              <a:t> Secondary haemorrhagic infarct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AU" altLang="en-US" sz="1800" dirty="0"/>
              <a:t> Midline shift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AU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800" dirty="0"/>
          </a:p>
        </p:txBody>
      </p:sp>
      <p:sp>
        <p:nvSpPr>
          <p:cNvPr id="72711" name="TextBox 7"/>
          <p:cNvSpPr txBox="1">
            <a:spLocks noChangeArrowheads="1"/>
          </p:cNvSpPr>
          <p:nvPr/>
        </p:nvSpPr>
        <p:spPr bwMode="auto">
          <a:xfrm>
            <a:off x="4343400" y="4267200"/>
            <a:ext cx="2438400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/>
              <a:t>Contusion of the inferior temporal lobe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200400" y="5181600"/>
            <a:ext cx="304800" cy="381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/>
          </a:p>
        </p:txBody>
      </p:sp>
      <p:sp>
        <p:nvSpPr>
          <p:cNvPr id="72713" name="TextBox 9"/>
          <p:cNvSpPr txBox="1">
            <a:spLocks noChangeArrowheads="1"/>
          </p:cNvSpPr>
          <p:nvPr/>
        </p:nvSpPr>
        <p:spPr bwMode="auto">
          <a:xfrm>
            <a:off x="304800" y="6019800"/>
            <a:ext cx="883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2400"/>
              <a:t>Cingulate gyrus herniates through the free edge of the falx</a:t>
            </a:r>
          </a:p>
        </p:txBody>
      </p:sp>
      <p:sp>
        <p:nvSpPr>
          <p:cNvPr id="72714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9F7741-A445-4315-9E67-63C00B16AE0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99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Tonsilar herniation</a:t>
            </a:r>
            <a:endParaRPr lang="en-AU" altLang="en-US" smtClean="0"/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Cerebellar </a:t>
            </a:r>
            <a:r>
              <a:rPr lang="en-US" dirty="0"/>
              <a:t>tonsils move downward through the </a:t>
            </a:r>
            <a:r>
              <a:rPr lang="en-US" u="sng" dirty="0">
                <a:hlinkClick r:id="rId3" tooltip="Foramen magnum"/>
              </a:rPr>
              <a:t>foramen </a:t>
            </a:r>
            <a:r>
              <a:rPr lang="en-US" u="sng" dirty="0" smtClean="0">
                <a:hlinkClick r:id="rId3" tooltip="Foramen magnum"/>
              </a:rPr>
              <a:t>magnum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Possibly </a:t>
            </a:r>
            <a:r>
              <a:rPr lang="en-US" dirty="0"/>
              <a:t>causing compression of the lower brainstem and upper cervical spinal </a:t>
            </a:r>
            <a:r>
              <a:rPr lang="en-US" dirty="0" smtClean="0"/>
              <a:t>cord.</a:t>
            </a:r>
          </a:p>
          <a:p>
            <a:endParaRPr lang="en-US" altLang="en-US" dirty="0" smtClean="0"/>
          </a:p>
          <a:p>
            <a:pPr eaLnBrk="1" hangingPunct="1">
              <a:buSzPct val="105000"/>
            </a:pPr>
            <a:r>
              <a:rPr lang="en-US" altLang="en-US" dirty="0" smtClean="0"/>
              <a:t>Common with </a:t>
            </a:r>
            <a:r>
              <a:rPr lang="en-US" altLang="en-US" dirty="0" err="1" smtClean="0"/>
              <a:t>infratentorial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expansile</a:t>
            </a:r>
            <a:r>
              <a:rPr lang="en-US" altLang="en-US" dirty="0" smtClean="0"/>
              <a:t> lesions.</a:t>
            </a:r>
          </a:p>
          <a:p>
            <a:pPr eaLnBrk="1" hangingPunct="1">
              <a:buSzPct val="105000"/>
            </a:pPr>
            <a:endParaRPr lang="en-US" altLang="en-US" dirty="0" smtClean="0"/>
          </a:p>
          <a:p>
            <a:pPr eaLnBrk="1" hangingPunct="1"/>
            <a:r>
              <a:rPr lang="en-US" altLang="en-US" dirty="0" smtClean="0"/>
              <a:t>Lead to brain stem compression and </a:t>
            </a:r>
            <a:r>
              <a:rPr lang="en-US" altLang="en-US" dirty="0" err="1" smtClean="0"/>
              <a:t>haemorrhage</a:t>
            </a:r>
            <a:r>
              <a:rPr lang="en-US" altLang="en-US" dirty="0" smtClean="0"/>
              <a:t>  </a:t>
            </a:r>
          </a:p>
          <a:p>
            <a:pPr eaLnBrk="1" hangingPunct="1">
              <a:buFont typeface="Arial" charset="0"/>
              <a:buNone/>
            </a:pPr>
            <a:r>
              <a:rPr lang="en-US" altLang="en-US" dirty="0" smtClean="0"/>
              <a:t>    - Cardiorespiratory failure and death.</a:t>
            </a:r>
          </a:p>
          <a:p>
            <a:pPr eaLnBrk="1" hangingPunct="1"/>
            <a:endParaRPr lang="en-AU" alt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7E9A606-6606-4430-9C9E-18F45C5F1A1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0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Tonsilar herniation</a:t>
            </a:r>
            <a:endParaRPr lang="en-AU" altLang="en-US" smtClean="0"/>
          </a:p>
        </p:txBody>
      </p:sp>
      <p:pic>
        <p:nvPicPr>
          <p:cNvPr id="74755" name="Picture 1" descr="http://missinglink.ucsf.edu/lm/introductionneuropathology/Herniation/Herniation_Images/tonsillar%20hern-1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76962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228600" y="5867400"/>
            <a:ext cx="891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Note: Grooved cerebellar tonsils by compression against the foramen magnum (arrows)</a:t>
            </a:r>
          </a:p>
        </p:txBody>
      </p:sp>
      <p:sp>
        <p:nvSpPr>
          <p:cNvPr id="7475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9CA237-F8C8-428A-979C-7BD4958AA4A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8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07310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92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the causes of raised </a:t>
            </a:r>
            <a:r>
              <a:rPr lang="en-US" dirty="0"/>
              <a:t>intracranial </a:t>
            </a:r>
            <a:r>
              <a:rPr lang="en-US" dirty="0" smtClean="0"/>
              <a:t>pressure</a:t>
            </a:r>
            <a:endParaRPr lang="en-US" dirty="0"/>
          </a:p>
          <a:p>
            <a:r>
              <a:rPr lang="en-US" dirty="0" smtClean="0"/>
              <a:t>Describe the effects </a:t>
            </a:r>
            <a:r>
              <a:rPr lang="en-US" dirty="0"/>
              <a:t>of raised intracranial pressure</a:t>
            </a:r>
          </a:p>
          <a:p>
            <a:r>
              <a:rPr lang="en-US" dirty="0" smtClean="0"/>
              <a:t>Give </a:t>
            </a:r>
            <a:r>
              <a:rPr lang="en-US" dirty="0"/>
              <a:t>the clinical manifestations of raised intracranial pressure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03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Tumours of Neuroepithelial origin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 smtClean="0"/>
              <a:t>Glial</a:t>
            </a:r>
            <a:r>
              <a:rPr lang="en-US" dirty="0" smtClean="0"/>
              <a:t> tissue (commonest)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  		     -   </a:t>
            </a:r>
            <a:r>
              <a:rPr lang="en-US" dirty="0" err="1" smtClean="0"/>
              <a:t>Astrocytoma</a:t>
            </a: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                  -   </a:t>
            </a:r>
            <a:r>
              <a:rPr lang="en-US" dirty="0" err="1" smtClean="0"/>
              <a:t>Oligodendroglioma</a:t>
            </a: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                  -   </a:t>
            </a:r>
            <a:r>
              <a:rPr lang="en-US" dirty="0" err="1" smtClean="0"/>
              <a:t>Ependymoma</a:t>
            </a:r>
            <a:r>
              <a:rPr lang="en-US" dirty="0" smtClean="0"/>
              <a:t>                                		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Choroid plexus                 		</a:t>
            </a:r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/>
            </a:pPr>
            <a:r>
              <a:rPr lang="en-US" dirty="0" smtClean="0"/>
              <a:t>	            -  </a:t>
            </a:r>
            <a:r>
              <a:rPr lang="en-US" dirty="0" err="1" smtClean="0"/>
              <a:t>Papilloma</a:t>
            </a:r>
            <a:r>
              <a:rPr lang="en-US" dirty="0" smtClean="0"/>
              <a:t>                                  		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  		    -  Carcinoma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Primitive </a:t>
            </a:r>
            <a:r>
              <a:rPr lang="en-US" dirty="0" err="1" smtClean="0"/>
              <a:t>neuroectodermal</a:t>
            </a: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  		    -   </a:t>
            </a:r>
            <a:r>
              <a:rPr lang="en-US" dirty="0" err="1" smtClean="0"/>
              <a:t>Medulloblastoma</a:t>
            </a: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AU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280E25-2751-4FE5-B68D-D112A7FAEF4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2366</TotalTime>
  <Words>2233</Words>
  <Application>Microsoft Office PowerPoint</Application>
  <PresentationFormat>On-screen Show (4:3)</PresentationFormat>
  <Paragraphs>488</Paragraphs>
  <Slides>87</Slides>
  <Notes>9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Tumours of central nervous system and Increased intracranial pressure</vt:lpstr>
      <vt:lpstr>Learning outcomes</vt:lpstr>
      <vt:lpstr>Tumours of the central nervous system </vt:lpstr>
      <vt:lpstr>Pathogenesis</vt:lpstr>
      <vt:lpstr>CNS tumours</vt:lpstr>
      <vt:lpstr>PowerPoint Presentation</vt:lpstr>
      <vt:lpstr>Classification according to the location</vt:lpstr>
      <vt:lpstr>Tumours of the CNS</vt:lpstr>
      <vt:lpstr>Tumours of Neuroepithelial origin</vt:lpstr>
      <vt:lpstr>Other tumours of the CNS</vt:lpstr>
      <vt:lpstr>CNS tumour classification</vt:lpstr>
      <vt:lpstr>Gliomas</vt:lpstr>
      <vt:lpstr>Origin of glial tumours</vt:lpstr>
      <vt:lpstr>Astrocytoma</vt:lpstr>
      <vt:lpstr>WHO Grading-  Infiltrating Astrocytomas</vt:lpstr>
      <vt:lpstr>PowerPoint Presentation</vt:lpstr>
      <vt:lpstr>Diffuse astrocytomas</vt:lpstr>
      <vt:lpstr>Microscopy</vt:lpstr>
      <vt:lpstr>PowerPoint Presentation</vt:lpstr>
      <vt:lpstr>WHO Grading-  infiltrating Astrocytomas</vt:lpstr>
      <vt:lpstr>Anaplastic astrocytomas</vt:lpstr>
      <vt:lpstr> Anaplastic astrocytomas</vt:lpstr>
      <vt:lpstr>Glioblastoma</vt:lpstr>
      <vt:lpstr>PowerPoint Presentation</vt:lpstr>
      <vt:lpstr>Glioblastoma</vt:lpstr>
      <vt:lpstr>PowerPoint Presentation</vt:lpstr>
      <vt:lpstr>Pilocytic Astrocytoma </vt:lpstr>
      <vt:lpstr>Macroscopy</vt:lpstr>
      <vt:lpstr>Pilocytic astrocytoma- Microscopy</vt:lpstr>
      <vt:lpstr>PowerPoint Presentation</vt:lpstr>
      <vt:lpstr>Oligodendroglioma (WHO grade II) </vt:lpstr>
      <vt:lpstr>Macroscopy</vt:lpstr>
      <vt:lpstr>Microscopy</vt:lpstr>
      <vt:lpstr>oligodendroglioma</vt:lpstr>
      <vt:lpstr>PowerPoint Presentation</vt:lpstr>
      <vt:lpstr>Ependymomas</vt:lpstr>
      <vt:lpstr>PowerPoint Presentation</vt:lpstr>
      <vt:lpstr>                              Ependymoma</vt:lpstr>
      <vt:lpstr>PowerPoint Presentation</vt:lpstr>
      <vt:lpstr>Choroid plexus papilloma</vt:lpstr>
      <vt:lpstr>Choroid plexus papilloma - Macroscopy</vt:lpstr>
      <vt:lpstr>Choroid plexus papilloma - Microscopy</vt:lpstr>
      <vt:lpstr>Medulloblastoma</vt:lpstr>
      <vt:lpstr>Medulloblastoma</vt:lpstr>
      <vt:lpstr>Medulloblastoma – CT scan</vt:lpstr>
      <vt:lpstr>Medulloblastoma - Microscopy</vt:lpstr>
      <vt:lpstr>Other tumours of the CNS</vt:lpstr>
      <vt:lpstr>Meningioma</vt:lpstr>
      <vt:lpstr>Meningioma macroscopy</vt:lpstr>
      <vt:lpstr>PowerPoint Presentation</vt:lpstr>
      <vt:lpstr>Meningioma microscopy</vt:lpstr>
      <vt:lpstr>PowerPoint Presentation</vt:lpstr>
      <vt:lpstr>Nerve sheath tumours</vt:lpstr>
      <vt:lpstr>Acoustic neuroma</vt:lpstr>
      <vt:lpstr>Germ cell neoplasms</vt:lpstr>
      <vt:lpstr>lymphoma</vt:lpstr>
      <vt:lpstr>Metastasis</vt:lpstr>
      <vt:lpstr>Clinical effects of CNS tumours</vt:lpstr>
      <vt:lpstr>Summary</vt:lpstr>
      <vt:lpstr>Raised Intra cranial pressure</vt:lpstr>
      <vt:lpstr>PowerPoint Presentation</vt:lpstr>
      <vt:lpstr>PowerPoint Presentation</vt:lpstr>
      <vt:lpstr>PowerPoint Presentation</vt:lpstr>
      <vt:lpstr>Intracranial contents</vt:lpstr>
      <vt:lpstr>Raised intracranial pressure</vt:lpstr>
      <vt:lpstr>PowerPoint Presentation</vt:lpstr>
      <vt:lpstr>PowerPoint Presentation</vt:lpstr>
      <vt:lpstr>PowerPoint Presentation</vt:lpstr>
      <vt:lpstr>PowerPoint Presentation</vt:lpstr>
      <vt:lpstr>Raised intracranial pressure</vt:lpstr>
      <vt:lpstr>Effects of raised intracranial pressure</vt:lpstr>
      <vt:lpstr>Macroscopy</vt:lpstr>
      <vt:lpstr>Brain herniation</vt:lpstr>
      <vt:lpstr>PowerPoint Presentation</vt:lpstr>
      <vt:lpstr>Uncal/Transtentorial herniation</vt:lpstr>
      <vt:lpstr>PowerPoint Presentation</vt:lpstr>
      <vt:lpstr>PowerPoint Presentation</vt:lpstr>
      <vt:lpstr>Transtentorial herniation clinical manifestations</vt:lpstr>
      <vt:lpstr>PowerPoint Presentation</vt:lpstr>
      <vt:lpstr>PowerPoint Presentation</vt:lpstr>
      <vt:lpstr>Duret haemorrhages</vt:lpstr>
      <vt:lpstr>Sub falcine herniation</vt:lpstr>
      <vt:lpstr>Subfalcine herniation</vt:lpstr>
      <vt:lpstr>Tonsilar herniation</vt:lpstr>
      <vt:lpstr>Tonsilar herniation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Tumours of the central nervous system</dc:title>
  <dc:creator>Admin</dc:creator>
  <cp:lastModifiedBy>Admin</cp:lastModifiedBy>
  <cp:revision>89</cp:revision>
  <dcterms:created xsi:type="dcterms:W3CDTF">2017-12-01T04:37:26Z</dcterms:created>
  <dcterms:modified xsi:type="dcterms:W3CDTF">2018-03-06T07:20:23Z</dcterms:modified>
</cp:coreProperties>
</file>